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6" r:id="rId1"/>
  </p:sldMasterIdLst>
  <p:notesMasterIdLst>
    <p:notesMasterId r:id="rId46"/>
  </p:notesMasterIdLst>
  <p:sldIdLst>
    <p:sldId id="256" r:id="rId2"/>
    <p:sldId id="320" r:id="rId3"/>
    <p:sldId id="319" r:id="rId4"/>
    <p:sldId id="258" r:id="rId5"/>
    <p:sldId id="313" r:id="rId6"/>
    <p:sldId id="298" r:id="rId7"/>
    <p:sldId id="260" r:id="rId8"/>
    <p:sldId id="321" r:id="rId9"/>
    <p:sldId id="261" r:id="rId10"/>
    <p:sldId id="264" r:id="rId11"/>
    <p:sldId id="293" r:id="rId12"/>
    <p:sldId id="287" r:id="rId13"/>
    <p:sldId id="268" r:id="rId14"/>
    <p:sldId id="322" r:id="rId15"/>
    <p:sldId id="273" r:id="rId16"/>
    <p:sldId id="317" r:id="rId17"/>
    <p:sldId id="289" r:id="rId18"/>
    <p:sldId id="294" r:id="rId19"/>
    <p:sldId id="323" r:id="rId20"/>
    <p:sldId id="274" r:id="rId21"/>
    <p:sldId id="301" r:id="rId22"/>
    <p:sldId id="305" r:id="rId23"/>
    <p:sldId id="311" r:id="rId24"/>
    <p:sldId id="306" r:id="rId25"/>
    <p:sldId id="304" r:id="rId26"/>
    <p:sldId id="324" r:id="rId27"/>
    <p:sldId id="279" r:id="rId28"/>
    <p:sldId id="307" r:id="rId29"/>
    <p:sldId id="290" r:id="rId30"/>
    <p:sldId id="281" r:id="rId31"/>
    <p:sldId id="282" r:id="rId32"/>
    <p:sldId id="291" r:id="rId33"/>
    <p:sldId id="300" r:id="rId34"/>
    <p:sldId id="283" r:id="rId35"/>
    <p:sldId id="316" r:id="rId36"/>
    <p:sldId id="284" r:id="rId37"/>
    <p:sldId id="310" r:id="rId38"/>
    <p:sldId id="308" r:id="rId39"/>
    <p:sldId id="309" r:id="rId40"/>
    <p:sldId id="280" r:id="rId41"/>
    <p:sldId id="318" r:id="rId42"/>
    <p:sldId id="292" r:id="rId43"/>
    <p:sldId id="285" r:id="rId44"/>
    <p:sldId id="312" r:id="rId4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98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94660"/>
  </p:normalViewPr>
  <p:slideViewPr>
    <p:cSldViewPr snapToGrid="0" snapToObjects="1">
      <p:cViewPr>
        <p:scale>
          <a:sx n="92" d="100"/>
          <a:sy n="92" d="100"/>
        </p:scale>
        <p:origin x="-66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62" b="1" i="0" u="none" strike="noStrike" baseline="0">
                <a:solidFill>
                  <a:srgbClr val="000090"/>
                </a:solidFill>
                <a:latin typeface="Times New Roman"/>
                <a:ea typeface="Times New Roman"/>
                <a:cs typeface="Times New Roman"/>
              </a:defRPr>
            </a:pPr>
            <a:r>
              <a:rPr lang="en-US" sz="2400" dirty="0" smtClean="0"/>
              <a:t>Primary </a:t>
            </a:r>
            <a:r>
              <a:rPr lang="en-US" sz="2400" dirty="0"/>
              <a:t>Care Use Over </a:t>
            </a:r>
            <a:r>
              <a:rPr lang="en-US" sz="2400" dirty="0" smtClean="0"/>
              <a:t>Time: PCP and</a:t>
            </a:r>
            <a:r>
              <a:rPr lang="en-US" sz="2400" baseline="0" dirty="0" smtClean="0"/>
              <a:t> ER Visits</a:t>
            </a:r>
            <a:endParaRPr lang="en-US" sz="2400" dirty="0"/>
          </a:p>
        </c:rich>
      </c:tx>
      <c:layout>
        <c:manualLayout>
          <c:xMode val="edge"/>
          <c:yMode val="edge"/>
          <c:x val="0.13644441272914101"/>
          <c:y val="4.6952482659293797E-2"/>
        </c:manualLayout>
      </c:layout>
      <c:overlay val="0"/>
      <c:spPr>
        <a:solidFill>
          <a:srgbClr val="FFD78C"/>
        </a:solidFill>
        <a:ln w="18184">
          <a:noFill/>
        </a:ln>
      </c:spPr>
    </c:title>
    <c:autoTitleDeleted val="0"/>
    <c:plotArea>
      <c:layout>
        <c:manualLayout>
          <c:layoutTarget val="inner"/>
          <c:xMode val="edge"/>
          <c:yMode val="edge"/>
          <c:x val="6.2145087536154497E-2"/>
          <c:y val="0.19357680598534699"/>
          <c:w val="0.85030839935039904"/>
          <c:h val="0.68503478480852498"/>
        </c:manualLayout>
      </c:layout>
      <c:lineChart>
        <c:grouping val="standard"/>
        <c:varyColors val="0"/>
        <c:ser>
          <c:idx val="0"/>
          <c:order val="0"/>
          <c:tx>
            <c:strRef>
              <c:f>Sheet1!$A$2</c:f>
              <c:strCache>
                <c:ptCount val="1"/>
                <c:pt idx="0">
                  <c:v>PCC ER</c:v>
                </c:pt>
              </c:strCache>
            </c:strRef>
          </c:tx>
          <c:spPr>
            <a:ln w="27276">
              <a:solidFill>
                <a:srgbClr val="993366"/>
              </a:solidFill>
              <a:prstDash val="lgDash"/>
            </a:ln>
          </c:spPr>
          <c:marker>
            <c:symbol val="none"/>
          </c:marker>
          <c:cat>
            <c:strRef>
              <c:f>Sheet1!$B$1:$K$1</c:f>
              <c:strCache>
                <c:ptCount val="10"/>
                <c:pt idx="0">
                  <c:v>12 pre</c:v>
                </c:pt>
                <c:pt idx="1">
                  <c:v>9 pre</c:v>
                </c:pt>
                <c:pt idx="2">
                  <c:v>6 pre</c:v>
                </c:pt>
                <c:pt idx="3">
                  <c:v>3 pre</c:v>
                </c:pt>
                <c:pt idx="4">
                  <c:v>3 post</c:v>
                </c:pt>
                <c:pt idx="5">
                  <c:v>6 post</c:v>
                </c:pt>
                <c:pt idx="6">
                  <c:v>9 post</c:v>
                </c:pt>
                <c:pt idx="7">
                  <c:v>12 post</c:v>
                </c:pt>
                <c:pt idx="8">
                  <c:v>15 post</c:v>
                </c:pt>
                <c:pt idx="9">
                  <c:v>18 post</c:v>
                </c:pt>
              </c:strCache>
            </c:strRef>
          </c:cat>
          <c:val>
            <c:numRef>
              <c:f>Sheet1!$B$2:$K$2</c:f>
              <c:numCache>
                <c:formatCode>General</c:formatCode>
                <c:ptCount val="10"/>
                <c:pt idx="0">
                  <c:v>0.16</c:v>
                </c:pt>
                <c:pt idx="1">
                  <c:v>0.21</c:v>
                </c:pt>
                <c:pt idx="2">
                  <c:v>0.18</c:v>
                </c:pt>
                <c:pt idx="3">
                  <c:v>0.56000000000000005</c:v>
                </c:pt>
                <c:pt idx="4">
                  <c:v>0.41</c:v>
                </c:pt>
                <c:pt idx="5">
                  <c:v>0.33</c:v>
                </c:pt>
                <c:pt idx="6">
                  <c:v>0.31</c:v>
                </c:pt>
                <c:pt idx="7">
                  <c:v>0.12</c:v>
                </c:pt>
                <c:pt idx="8">
                  <c:v>0.1</c:v>
                </c:pt>
              </c:numCache>
            </c:numRef>
          </c:val>
          <c:smooth val="0"/>
        </c:ser>
        <c:ser>
          <c:idx val="1"/>
          <c:order val="1"/>
          <c:tx>
            <c:strRef>
              <c:f>Sheet1!$A$4</c:f>
              <c:strCache>
                <c:ptCount val="1"/>
                <c:pt idx="0">
                  <c:v>PCC PCP</c:v>
                </c:pt>
              </c:strCache>
            </c:strRef>
          </c:tx>
          <c:spPr>
            <a:ln w="27276">
              <a:solidFill>
                <a:srgbClr val="333399"/>
              </a:solidFill>
              <a:prstDash val="lgDash"/>
            </a:ln>
          </c:spPr>
          <c:marker>
            <c:symbol val="none"/>
          </c:marker>
          <c:cat>
            <c:strRef>
              <c:f>Sheet1!$B$1:$K$1</c:f>
              <c:strCache>
                <c:ptCount val="10"/>
                <c:pt idx="0">
                  <c:v>12 pre</c:v>
                </c:pt>
                <c:pt idx="1">
                  <c:v>9 pre</c:v>
                </c:pt>
                <c:pt idx="2">
                  <c:v>6 pre</c:v>
                </c:pt>
                <c:pt idx="3">
                  <c:v>3 pre</c:v>
                </c:pt>
                <c:pt idx="4">
                  <c:v>3 post</c:v>
                </c:pt>
                <c:pt idx="5">
                  <c:v>6 post</c:v>
                </c:pt>
                <c:pt idx="6">
                  <c:v>9 post</c:v>
                </c:pt>
                <c:pt idx="7">
                  <c:v>12 post</c:v>
                </c:pt>
                <c:pt idx="8">
                  <c:v>15 post</c:v>
                </c:pt>
                <c:pt idx="9">
                  <c:v>18 post</c:v>
                </c:pt>
              </c:strCache>
            </c:strRef>
          </c:cat>
          <c:val>
            <c:numRef>
              <c:f>Sheet1!$B$4:$K$4</c:f>
              <c:numCache>
                <c:formatCode>General</c:formatCode>
                <c:ptCount val="10"/>
                <c:pt idx="0">
                  <c:v>0.86</c:v>
                </c:pt>
                <c:pt idx="1">
                  <c:v>1.07</c:v>
                </c:pt>
                <c:pt idx="2">
                  <c:v>1.45</c:v>
                </c:pt>
                <c:pt idx="3">
                  <c:v>2.85</c:v>
                </c:pt>
                <c:pt idx="4">
                  <c:v>3.24</c:v>
                </c:pt>
                <c:pt idx="5">
                  <c:v>1.42</c:v>
                </c:pt>
                <c:pt idx="6">
                  <c:v>1.26</c:v>
                </c:pt>
                <c:pt idx="7">
                  <c:v>1.04</c:v>
                </c:pt>
                <c:pt idx="8">
                  <c:v>1.19</c:v>
                </c:pt>
                <c:pt idx="9">
                  <c:v>1.27</c:v>
                </c:pt>
              </c:numCache>
            </c:numRef>
          </c:val>
          <c:smooth val="0"/>
        </c:ser>
        <c:dLbls>
          <c:showLegendKey val="0"/>
          <c:showVal val="0"/>
          <c:showCatName val="0"/>
          <c:showSerName val="0"/>
          <c:showPercent val="0"/>
          <c:showBubbleSize val="0"/>
        </c:dLbls>
        <c:marker val="1"/>
        <c:smooth val="0"/>
        <c:axId val="35515008"/>
        <c:axId val="35516800"/>
      </c:lineChart>
      <c:catAx>
        <c:axId val="35515008"/>
        <c:scaling>
          <c:orientation val="minMax"/>
        </c:scaling>
        <c:delete val="0"/>
        <c:axPos val="b"/>
        <c:numFmt formatCode="General" sourceLinked="1"/>
        <c:majorTickMark val="out"/>
        <c:minorTickMark val="none"/>
        <c:tickLblPos val="nextTo"/>
        <c:spPr>
          <a:ln w="2273">
            <a:solidFill>
              <a:srgbClr val="000000"/>
            </a:solidFill>
            <a:prstDash val="solid"/>
          </a:ln>
        </c:spPr>
        <c:txPr>
          <a:bodyPr rot="0" vert="horz"/>
          <a:lstStyle/>
          <a:p>
            <a:pPr>
              <a:defRPr sz="870" b="1" i="0" u="none" strike="noStrike" baseline="0">
                <a:solidFill>
                  <a:srgbClr val="FFFFFF"/>
                </a:solidFill>
                <a:latin typeface="Times New Roman"/>
                <a:ea typeface="Times New Roman"/>
                <a:cs typeface="Times New Roman"/>
              </a:defRPr>
            </a:pPr>
            <a:endParaRPr lang="en-US"/>
          </a:p>
        </c:txPr>
        <c:crossAx val="35516800"/>
        <c:crosses val="autoZero"/>
        <c:auto val="1"/>
        <c:lblAlgn val="ctr"/>
        <c:lblOffset val="100"/>
        <c:tickLblSkip val="1"/>
        <c:tickMarkSkip val="1"/>
        <c:noMultiLvlLbl val="0"/>
      </c:catAx>
      <c:valAx>
        <c:axId val="35516800"/>
        <c:scaling>
          <c:orientation val="minMax"/>
        </c:scaling>
        <c:delete val="0"/>
        <c:axPos val="l"/>
        <c:majorGridlines>
          <c:spPr>
            <a:ln w="2273">
              <a:solidFill>
                <a:srgbClr val="000000"/>
              </a:solidFill>
              <a:prstDash val="solid"/>
            </a:ln>
          </c:spPr>
        </c:majorGridlines>
        <c:numFmt formatCode="General" sourceLinked="1"/>
        <c:majorTickMark val="out"/>
        <c:minorTickMark val="none"/>
        <c:tickLblPos val="nextTo"/>
        <c:spPr>
          <a:ln w="2273">
            <a:solidFill>
              <a:srgbClr val="000000"/>
            </a:solidFill>
            <a:prstDash val="solid"/>
          </a:ln>
        </c:spPr>
        <c:txPr>
          <a:bodyPr rot="0" vert="horz"/>
          <a:lstStyle/>
          <a:p>
            <a:pPr>
              <a:defRPr sz="870" b="1" i="0" u="none" strike="noStrike" baseline="0">
                <a:solidFill>
                  <a:srgbClr val="FFFFFF"/>
                </a:solidFill>
                <a:latin typeface="Times New Roman"/>
                <a:ea typeface="Times New Roman"/>
                <a:cs typeface="Times New Roman"/>
              </a:defRPr>
            </a:pPr>
            <a:endParaRPr lang="en-US"/>
          </a:p>
        </c:txPr>
        <c:crossAx val="35515008"/>
        <c:crosses val="autoZero"/>
        <c:crossBetween val="between"/>
      </c:valAx>
      <c:spPr>
        <a:solidFill>
          <a:srgbClr val="FFD89A"/>
        </a:solidFill>
        <a:ln w="9092">
          <a:solidFill>
            <a:srgbClr val="000000"/>
          </a:solidFill>
          <a:prstDash val="solid"/>
        </a:ln>
      </c:spPr>
    </c:plotArea>
    <c:plotVisOnly val="1"/>
    <c:dispBlanksAs val="gap"/>
    <c:showDLblsOverMax val="0"/>
  </c:chart>
  <c:spPr>
    <a:noFill/>
    <a:ln>
      <a:noFill/>
    </a:ln>
  </c:spPr>
  <c:txPr>
    <a:bodyPr/>
    <a:lstStyle/>
    <a:p>
      <a:pPr>
        <a:defRPr sz="1493" b="1" i="0" u="none" strike="noStrike" baseline="0">
          <a:solidFill>
            <a:srgbClr val="000000"/>
          </a:solidFill>
          <a:latin typeface="Times New Roman"/>
          <a:ea typeface="Times New Roman"/>
          <a:cs typeface="Times New Roman"/>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0.37978</cdr:x>
      <cdr:y>0.19704</cdr:y>
    </cdr:from>
    <cdr:to>
      <cdr:x>0.40671</cdr:x>
      <cdr:y>0.87911</cdr:y>
    </cdr:to>
    <cdr:sp macro="" textlink="">
      <cdr:nvSpPr>
        <cdr:cNvPr id="2" name="TextBox 1"/>
        <cdr:cNvSpPr txBox="1"/>
      </cdr:nvSpPr>
      <cdr:spPr>
        <a:xfrm xmlns:a="http://schemas.openxmlformats.org/drawingml/2006/main">
          <a:off x="3299673" y="1265908"/>
          <a:ext cx="233962" cy="43820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a:t>
          </a:r>
        </a:p>
        <a:p xmlns:a="http://schemas.openxmlformats.org/drawingml/2006/main">
          <a:r>
            <a:rPr lang="en-US" dirty="0" smtClean="0"/>
            <a:t>|</a:t>
          </a:r>
        </a:p>
        <a:p xmlns:a="http://schemas.openxmlformats.org/drawingml/2006/main">
          <a:r>
            <a:rPr lang="en-US" sz="1100" dirty="0" smtClean="0"/>
            <a:t>|</a:t>
          </a:r>
        </a:p>
        <a:p xmlns:a="http://schemas.openxmlformats.org/drawingml/2006/main">
          <a:r>
            <a:rPr lang="en-US" dirty="0" smtClean="0"/>
            <a:t>|</a:t>
          </a:r>
        </a:p>
        <a:p xmlns:a="http://schemas.openxmlformats.org/drawingml/2006/main">
          <a:r>
            <a:rPr lang="en-US" sz="1100" dirty="0" smtClean="0"/>
            <a:t>|</a:t>
          </a:r>
        </a:p>
        <a:p xmlns:a="http://schemas.openxmlformats.org/drawingml/2006/main">
          <a:r>
            <a:rPr lang="en-US" dirty="0" smtClean="0"/>
            <a:t>|</a:t>
          </a:r>
        </a:p>
        <a:p xmlns:a="http://schemas.openxmlformats.org/drawingml/2006/main">
          <a:r>
            <a:rPr lang="en-US" sz="1100" dirty="0" smtClean="0"/>
            <a:t>|</a:t>
          </a:r>
        </a:p>
        <a:p xmlns:a="http://schemas.openxmlformats.org/drawingml/2006/main">
          <a:r>
            <a:rPr lang="en-US" dirty="0" smtClean="0"/>
            <a:t>|</a:t>
          </a:r>
        </a:p>
        <a:p xmlns:a="http://schemas.openxmlformats.org/drawingml/2006/main">
          <a:r>
            <a:rPr lang="en-US" sz="1100" dirty="0" smtClean="0"/>
            <a:t>|</a:t>
          </a:r>
        </a:p>
        <a:p xmlns:a="http://schemas.openxmlformats.org/drawingml/2006/main">
          <a:r>
            <a:rPr lang="en-US" dirty="0" smtClean="0"/>
            <a:t>|</a:t>
          </a:r>
        </a:p>
        <a:p xmlns:a="http://schemas.openxmlformats.org/drawingml/2006/main">
          <a:r>
            <a:rPr lang="en-US" sz="1100" dirty="0" smtClean="0"/>
            <a:t>|</a:t>
          </a:r>
        </a:p>
        <a:p xmlns:a="http://schemas.openxmlformats.org/drawingml/2006/main">
          <a:r>
            <a:rPr lang="en-US" dirty="0" smtClean="0"/>
            <a:t>|</a:t>
          </a:r>
        </a:p>
        <a:p xmlns:a="http://schemas.openxmlformats.org/drawingml/2006/main">
          <a:r>
            <a:rPr lang="en-US" sz="1100" dirty="0" smtClean="0"/>
            <a:t>|</a:t>
          </a:r>
          <a:br>
            <a:rPr lang="en-US" sz="1100" dirty="0" smtClean="0"/>
          </a:br>
          <a:r>
            <a:rPr lang="en-US" sz="1100" dirty="0" smtClean="0"/>
            <a:t>|</a:t>
          </a:r>
          <a:br>
            <a:rPr lang="en-US" sz="1100" dirty="0" smtClean="0"/>
          </a:br>
          <a:r>
            <a:rPr lang="en-US" dirty="0" smtClean="0"/>
            <a:t>|</a:t>
          </a:r>
        </a:p>
        <a:p xmlns:a="http://schemas.openxmlformats.org/drawingml/2006/main">
          <a:r>
            <a:rPr lang="en-US" sz="1100" dirty="0" smtClean="0"/>
            <a:t>|</a:t>
          </a:r>
        </a:p>
        <a:p xmlns:a="http://schemas.openxmlformats.org/drawingml/2006/main">
          <a:r>
            <a:rPr lang="en-US" dirty="0" smtClean="0"/>
            <a:t>|</a:t>
          </a:r>
        </a:p>
        <a:p xmlns:a="http://schemas.openxmlformats.org/drawingml/2006/main">
          <a:r>
            <a:rPr lang="en-US" sz="1100" dirty="0" smtClean="0"/>
            <a:t>|</a:t>
          </a:r>
        </a:p>
        <a:p xmlns:a="http://schemas.openxmlformats.org/drawingml/2006/main">
          <a:r>
            <a:rPr lang="en-US" sz="1100" dirty="0" smtClean="0"/>
            <a:t>|</a:t>
          </a:r>
          <a:br>
            <a:rPr lang="en-US" sz="1100" dirty="0" smtClean="0"/>
          </a:br>
          <a:r>
            <a:rPr lang="en-US" sz="1100" dirty="0" smtClean="0"/>
            <a:t>|</a:t>
          </a:r>
          <a:br>
            <a:rPr lang="en-US" sz="1100" dirty="0" smtClean="0"/>
          </a:br>
          <a:r>
            <a:rPr lang="en-US" sz="1100" dirty="0" smtClean="0"/>
            <a:t>|</a:t>
          </a:r>
          <a:br>
            <a:rPr lang="en-US" sz="1100" dirty="0" smtClean="0"/>
          </a:br>
          <a:r>
            <a:rPr lang="en-US" sz="1100" dirty="0" smtClean="0"/>
            <a:t>|</a:t>
          </a:r>
          <a:br>
            <a:rPr lang="en-US" sz="1100" dirty="0" smtClean="0"/>
          </a:br>
          <a:r>
            <a:rPr lang="en-US" sz="1100" dirty="0" smtClean="0"/>
            <a:t>|</a:t>
          </a:r>
          <a:br>
            <a:rPr lang="en-US" sz="1100" dirty="0" smtClean="0"/>
          </a:br>
          <a:r>
            <a:rPr lang="en-US" sz="1100" dirty="0" smtClean="0"/>
            <a:t>|</a:t>
          </a:r>
          <a:br>
            <a:rPr lang="en-US" sz="1100" dirty="0" smtClean="0"/>
          </a:br>
          <a:r>
            <a:rPr lang="en-US" sz="1100" dirty="0" smtClean="0"/>
            <a:t>|</a:t>
          </a:r>
        </a:p>
        <a:p xmlns:a="http://schemas.openxmlformats.org/drawingml/2006/main">
          <a:r>
            <a:rPr lang="en-US" dirty="0" smtClean="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E92AA18-701B-0E4B-98F5-A7B9441D4DCC}" type="datetimeFigureOut">
              <a:rPr lang="en-US" smtClean="0"/>
              <a:pPr/>
              <a:t>4/23/2014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962605-0532-CD4F-B9D5-4AAFA96DFE99}" type="slidenum">
              <a:rPr lang="en-US" smtClean="0"/>
              <a:pPr/>
              <a:t>‹#›</a:t>
            </a:fld>
            <a:endParaRPr lang="en-US"/>
          </a:p>
        </p:txBody>
      </p:sp>
    </p:spTree>
    <p:extLst>
      <p:ext uri="{BB962C8B-B14F-4D97-AF65-F5344CB8AC3E}">
        <p14:creationId xmlns:p14="http://schemas.microsoft.com/office/powerpoint/2010/main" val="392513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a:t>
            </a:r>
            <a:r>
              <a:rPr lang="en-US" baseline="0" dirty="0" smtClean="0"/>
              <a:t> sizes limited if not normal distribution. There are non parametric alternatives. Or you could have a nominal dichotomy as an outcome (depression response) and then use an odds ratio. Look for small, medium, or large increases in the odds.</a:t>
            </a:r>
          </a:p>
          <a:p>
            <a:endParaRPr lang="en-US" baseline="0" dirty="0" smtClean="0"/>
          </a:p>
          <a:p>
            <a:r>
              <a:rPr lang="en-US" baseline="0" dirty="0" smtClean="0"/>
              <a:t>Stats </a:t>
            </a:r>
            <a:r>
              <a:rPr lang="en-US" baseline="0" dirty="0" err="1" smtClean="0"/>
              <a:t>whisperer.com</a:t>
            </a:r>
            <a:endParaRPr lang="en-US" baseline="0" dirty="0" smtClean="0"/>
          </a:p>
          <a:p>
            <a:endParaRPr lang="en-US" baseline="0" dirty="0" smtClean="0"/>
          </a:p>
          <a:p>
            <a:endParaRPr lang="en-US" baseline="0" dirty="0" smtClean="0"/>
          </a:p>
          <a:p>
            <a:r>
              <a:rPr lang="en-US" baseline="0" dirty="0" smtClean="0"/>
              <a:t>Cohen used an example to be: small, is height of 15 and 16 year old girls in the US. Medium is large enough to be visible to the naked eye, 14 and 18 year old girls. And large is “grossly perceptible and therefore large” 13 and 18 year old girls.</a:t>
            </a:r>
          </a:p>
          <a:p>
            <a:endParaRPr lang="en-US" baseline="0" dirty="0" smtClean="0"/>
          </a:p>
          <a:p>
            <a:r>
              <a:rPr lang="en-US" baseline="0" dirty="0" smtClean="0"/>
              <a:t>Most interventions yield small effects relative to comparisons. Several IHC programs have achieved medium to large effects. So think about what you want to accomplish, what you think is clinically meaningful, and consider effect sizes as well. </a:t>
            </a:r>
            <a:endParaRPr lang="en-US" dirty="0"/>
          </a:p>
        </p:txBody>
      </p:sp>
      <p:sp>
        <p:nvSpPr>
          <p:cNvPr id="4" name="Slide Number Placeholder 3"/>
          <p:cNvSpPr>
            <a:spLocks noGrp="1"/>
          </p:cNvSpPr>
          <p:nvPr>
            <p:ph type="sldNum" sz="quarter" idx="10"/>
          </p:nvPr>
        </p:nvSpPr>
        <p:spPr/>
        <p:txBody>
          <a:bodyPr/>
          <a:lstStyle/>
          <a:p>
            <a:fld id="{E7962605-0532-CD4F-B9D5-4AAFA96DFE99}"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 staff in how to use</a:t>
            </a:r>
            <a:endParaRPr lang="en-US" dirty="0"/>
          </a:p>
        </p:txBody>
      </p:sp>
      <p:sp>
        <p:nvSpPr>
          <p:cNvPr id="4" name="Slide Number Placeholder 3"/>
          <p:cNvSpPr>
            <a:spLocks noGrp="1"/>
          </p:cNvSpPr>
          <p:nvPr>
            <p:ph type="sldNum" sz="quarter" idx="10"/>
          </p:nvPr>
        </p:nvSpPr>
        <p:spPr/>
        <p:txBody>
          <a:bodyPr/>
          <a:lstStyle/>
          <a:p>
            <a:fld id="{E7962605-0532-CD4F-B9D5-4AAFA96DFE99}"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Physical health measures, alcohol/substance abuse, social support, </a:t>
            </a:r>
            <a:endParaRPr lang="en-US" dirty="0"/>
          </a:p>
        </p:txBody>
      </p:sp>
      <p:sp>
        <p:nvSpPr>
          <p:cNvPr id="4" name="Slide Number Placeholder 3"/>
          <p:cNvSpPr>
            <a:spLocks noGrp="1"/>
          </p:cNvSpPr>
          <p:nvPr>
            <p:ph type="sldNum" sz="quarter" idx="10"/>
          </p:nvPr>
        </p:nvSpPr>
        <p:spPr/>
        <p:txBody>
          <a:bodyPr/>
          <a:lstStyle/>
          <a:p>
            <a:fld id="{E7962605-0532-CD4F-B9D5-4AAFA96DFE99}"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4AB02A5-4FE5-49D9-9E24-09F23B90C450}" type="datetimeFigureOut">
              <a:rPr lang="en-US" smtClean="0"/>
              <a:pPr/>
              <a:t>4/23/2014</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A2214FBC-E3B0-4EAB-95AF-6C63DF6D889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142432-77C7-4644-BCAA-4A2E2E6900D3}" type="datetimeFigureOut">
              <a:rPr lang="en-US" smtClean="0"/>
              <a:pPr/>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EF787-BA7A-C146-9594-74EBE83890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142432-77C7-4644-BCAA-4A2E2E6900D3}" type="datetimeFigureOut">
              <a:rPr lang="en-US" smtClean="0"/>
              <a:pPr/>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EF787-BA7A-C146-9594-74EBE83890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142432-77C7-4644-BCAA-4A2E2E6900D3}" type="datetimeFigureOut">
              <a:rPr lang="en-US" smtClean="0"/>
              <a:pPr/>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EF787-BA7A-C146-9594-74EBE83890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4/23/2014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142432-77C7-4644-BCAA-4A2E2E6900D3}" type="datetimeFigureOut">
              <a:rPr lang="en-US" smtClean="0"/>
              <a:pPr/>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EF787-BA7A-C146-9594-74EBE83890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142432-77C7-4644-BCAA-4A2E2E6900D3}" type="datetimeFigureOut">
              <a:rPr lang="en-US" smtClean="0"/>
              <a:pPr/>
              <a:t>4/23/2014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EF787-BA7A-C146-9594-74EBE83890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D7142432-77C7-4644-BCAA-4A2E2E6900D3}" type="datetimeFigureOut">
              <a:rPr lang="en-US" smtClean="0"/>
              <a:pPr/>
              <a:t>4/23/2014</a:t>
            </a:fld>
            <a:endParaRPr lang="en-US"/>
          </a:p>
        </p:txBody>
      </p:sp>
      <p:sp>
        <p:nvSpPr>
          <p:cNvPr id="8" name="Slide Number Placeholder 7"/>
          <p:cNvSpPr>
            <a:spLocks noGrp="1"/>
          </p:cNvSpPr>
          <p:nvPr>
            <p:ph type="sldNum" sz="quarter" idx="11"/>
          </p:nvPr>
        </p:nvSpPr>
        <p:spPr/>
        <p:txBody>
          <a:bodyPr/>
          <a:lstStyle/>
          <a:p>
            <a:fld id="{4F0EF787-BA7A-C146-9594-74EBE8389010}"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42432-77C7-4644-BCAA-4A2E2E6900D3}" type="datetimeFigureOut">
              <a:rPr lang="en-US" smtClean="0"/>
              <a:pPr/>
              <a:t>4/23/2014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EF787-BA7A-C146-9594-74EBE83890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142432-77C7-4644-BCAA-4A2E2E6900D3}" type="datetimeFigureOut">
              <a:rPr lang="en-US" smtClean="0"/>
              <a:pPr/>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4F0EF787-BA7A-C146-9594-74EBE83890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D7142432-77C7-4644-BCAA-4A2E2E6900D3}" type="datetimeFigureOut">
              <a:rPr lang="en-US" smtClean="0"/>
              <a:pPr/>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EF787-BA7A-C146-9594-74EBE83890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D7142432-77C7-4644-BCAA-4A2E2E6900D3}" type="datetimeFigureOut">
              <a:rPr lang="en-US" smtClean="0"/>
              <a:pPr/>
              <a:t>4/23/2014</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F0EF787-BA7A-C146-9594-74EBE838901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3" y="865319"/>
            <a:ext cx="8218555" cy="2361341"/>
          </a:xfrm>
        </p:spPr>
        <p:txBody>
          <a:bodyPr>
            <a:normAutofit fontScale="90000"/>
          </a:bodyPr>
          <a:lstStyle/>
          <a:p>
            <a:pPr algn="ctr"/>
            <a:r>
              <a:rPr lang="en-US" sz="3556" dirty="0" smtClean="0"/>
              <a:t/>
            </a:r>
            <a:br>
              <a:rPr lang="en-US" sz="3556" dirty="0" smtClean="0"/>
            </a:br>
            <a:r>
              <a:rPr lang="en-US" sz="3600" dirty="0">
                <a:effectLst/>
              </a:rPr>
              <a:t>Rebooting Evaluation: </a:t>
            </a:r>
            <a:br>
              <a:rPr lang="en-US" sz="3600" dirty="0">
                <a:effectLst/>
              </a:rPr>
            </a:br>
            <a:r>
              <a:rPr lang="en-US" sz="3600" dirty="0">
                <a:effectLst/>
              </a:rPr>
              <a:t>From Tedious Exercise to Essential Change Agent</a:t>
            </a:r>
            <a:br>
              <a:rPr lang="en-US" sz="3600" dirty="0">
                <a:effectLst/>
              </a:rPr>
            </a:br>
            <a:endParaRPr lang="en-US" sz="3556" dirty="0"/>
          </a:p>
        </p:txBody>
      </p:sp>
      <p:sp>
        <p:nvSpPr>
          <p:cNvPr id="3" name="Subtitle 2"/>
          <p:cNvSpPr>
            <a:spLocks noGrp="1"/>
          </p:cNvSpPr>
          <p:nvPr>
            <p:ph type="subTitle" idx="1"/>
          </p:nvPr>
        </p:nvSpPr>
        <p:spPr>
          <a:xfrm>
            <a:off x="433050" y="3297412"/>
            <a:ext cx="8214568" cy="2014817"/>
          </a:xfrm>
        </p:spPr>
        <p:txBody>
          <a:bodyPr/>
          <a:lstStyle/>
          <a:p>
            <a:pPr algn="ctr"/>
            <a:r>
              <a:rPr lang="en-US" sz="2400" dirty="0" smtClean="0"/>
              <a:t>Toni Watt, Ph.D.</a:t>
            </a:r>
          </a:p>
          <a:p>
            <a:pPr algn="ctr"/>
            <a:r>
              <a:rPr lang="en-US" sz="2400" dirty="0" smtClean="0"/>
              <a:t>Professor of Sociology</a:t>
            </a:r>
          </a:p>
          <a:p>
            <a:pPr algn="ctr"/>
            <a:r>
              <a:rPr lang="en-US" sz="2400" dirty="0" smtClean="0"/>
              <a:t>Texas State University</a:t>
            </a:r>
          </a:p>
          <a:p>
            <a:pPr algn="ctr"/>
            <a:r>
              <a:rPr lang="en-US" sz="2400" dirty="0" smtClean="0"/>
              <a:t>San Marcos, Texas</a:t>
            </a:r>
          </a:p>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8971" y="510988"/>
            <a:ext cx="8175172" cy="588981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333" y="283027"/>
            <a:ext cx="7188331" cy="584776"/>
          </a:xfrm>
          <a:prstGeom prst="rect">
            <a:avLst/>
          </a:prstGeom>
          <a:noFill/>
        </p:spPr>
        <p:txBody>
          <a:bodyPr wrap="square" rtlCol="0">
            <a:spAutoFit/>
          </a:bodyPr>
          <a:lstStyle/>
          <a:p>
            <a:r>
              <a:rPr lang="en-US" sz="3200" dirty="0" smtClean="0"/>
              <a:t>Example Logic Model: IHC Program </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86" y="1143001"/>
            <a:ext cx="8240485" cy="54106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8086" y="427664"/>
            <a:ext cx="8251371" cy="609287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088411"/>
          </a:xfrm>
        </p:spPr>
        <p:txBody>
          <a:bodyPr>
            <a:normAutofit/>
          </a:bodyPr>
          <a:lstStyle/>
          <a:p>
            <a:r>
              <a:rPr lang="en-US" sz="4100" dirty="0" smtClean="0"/>
              <a:t>Evaluation Plan</a:t>
            </a:r>
            <a:endParaRPr lang="en-US" sz="4100" dirty="0"/>
          </a:p>
        </p:txBody>
      </p:sp>
      <p:sp>
        <p:nvSpPr>
          <p:cNvPr id="3" name="Content Placeholder 2"/>
          <p:cNvSpPr>
            <a:spLocks noGrp="1"/>
          </p:cNvSpPr>
          <p:nvPr>
            <p:ph idx="1"/>
          </p:nvPr>
        </p:nvSpPr>
        <p:spPr>
          <a:xfrm>
            <a:off x="457199" y="2620250"/>
            <a:ext cx="8371837" cy="4237750"/>
          </a:xfrm>
        </p:spPr>
        <p:txBody>
          <a:bodyPr>
            <a:normAutofit/>
          </a:bodyPr>
          <a:lstStyle/>
          <a:p>
            <a:endParaRPr lang="en-US" dirty="0" smtClean="0"/>
          </a:p>
          <a:p>
            <a:r>
              <a:rPr lang="en-US" dirty="0" smtClean="0"/>
              <a:t>Evaluation Plan Components</a:t>
            </a:r>
          </a:p>
          <a:p>
            <a:pPr lvl="1"/>
            <a:r>
              <a:rPr lang="en-US" dirty="0" smtClean="0"/>
              <a:t>Goals/Objectives</a:t>
            </a:r>
          </a:p>
          <a:p>
            <a:pPr lvl="2"/>
            <a:r>
              <a:rPr lang="en-US" dirty="0" smtClean="0"/>
              <a:t>Process (activities and outputs)</a:t>
            </a:r>
          </a:p>
          <a:p>
            <a:pPr lvl="2"/>
            <a:r>
              <a:rPr lang="en-US" dirty="0" smtClean="0"/>
              <a:t>Outcomes</a:t>
            </a:r>
          </a:p>
          <a:p>
            <a:pPr lvl="1"/>
            <a:r>
              <a:rPr lang="en-US" dirty="0" smtClean="0"/>
              <a:t>Evaluation Design</a:t>
            </a:r>
            <a:endParaRPr lang="en-US" dirty="0" smtClean="0"/>
          </a:p>
          <a:p>
            <a:pPr lvl="1"/>
            <a:r>
              <a:rPr lang="en-US" dirty="0" smtClean="0"/>
              <a:t>Metrics and Measuring Success</a:t>
            </a:r>
            <a:endParaRPr lang="en-US" dirty="0" smtClean="0"/>
          </a:p>
          <a:p>
            <a:pPr>
              <a:buNone/>
            </a:pPr>
            <a:endParaRPr lang="en-US" dirty="0"/>
          </a:p>
        </p:txBody>
      </p:sp>
      <p:pic>
        <p:nvPicPr>
          <p:cNvPr id="5" name="Picture 4"/>
          <p:cNvPicPr>
            <a:picLocks noChangeAspect="1" noChangeArrowheads="1"/>
          </p:cNvPicPr>
          <p:nvPr/>
        </p:nvPicPr>
        <p:blipFill>
          <a:blip r:embed="rId2"/>
          <a:srcRect/>
          <a:stretch>
            <a:fillRect/>
          </a:stretch>
        </p:blipFill>
        <p:spPr bwMode="auto">
          <a:xfrm>
            <a:off x="587829" y="1088411"/>
            <a:ext cx="7532915" cy="18543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2747357"/>
            <a:ext cx="7470648" cy="1143000"/>
          </a:xfrm>
        </p:spPr>
        <p:txBody>
          <a:bodyPr>
            <a:normAutofit fontScale="90000"/>
          </a:bodyPr>
          <a:lstStyle/>
          <a:p>
            <a:pPr algn="ctr"/>
            <a:r>
              <a:rPr lang="en-US" dirty="0" smtClean="0"/>
              <a:t>Evaluation Goals and Outcomes</a:t>
            </a:r>
            <a:endParaRPr lang="en-US" dirty="0"/>
          </a:p>
        </p:txBody>
      </p:sp>
    </p:spTree>
    <p:extLst>
      <p:ext uri="{BB962C8B-B14F-4D97-AF65-F5344CB8AC3E}">
        <p14:creationId xmlns:p14="http://schemas.microsoft.com/office/powerpoint/2010/main" val="1477053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8340" cy="1143000"/>
          </a:xfrm>
        </p:spPr>
        <p:txBody>
          <a:bodyPr>
            <a:normAutofit/>
          </a:bodyPr>
          <a:lstStyle/>
          <a:p>
            <a:r>
              <a:rPr lang="en-US" sz="4100" dirty="0" smtClean="0"/>
              <a:t>Evaluation Goals and Objectives</a:t>
            </a:r>
            <a:endParaRPr lang="en-US" sz="4100" dirty="0"/>
          </a:p>
        </p:txBody>
      </p:sp>
      <p:sp>
        <p:nvSpPr>
          <p:cNvPr id="3" name="Content Placeholder 2"/>
          <p:cNvSpPr>
            <a:spLocks noGrp="1"/>
          </p:cNvSpPr>
          <p:nvPr>
            <p:ph idx="1"/>
          </p:nvPr>
        </p:nvSpPr>
        <p:spPr>
          <a:xfrm>
            <a:off x="0" y="1417638"/>
            <a:ext cx="9144000" cy="5440362"/>
          </a:xfrm>
        </p:spPr>
        <p:txBody>
          <a:bodyPr>
            <a:normAutofit/>
          </a:bodyPr>
          <a:lstStyle/>
          <a:p>
            <a:r>
              <a:rPr lang="en-US" dirty="0" smtClean="0"/>
              <a:t>Process</a:t>
            </a:r>
          </a:p>
          <a:p>
            <a:pPr lvl="1"/>
            <a:r>
              <a:rPr lang="en-US" dirty="0" smtClean="0"/>
              <a:t>Goal: Offer mental health services to clients with depression and/or anxiety</a:t>
            </a:r>
          </a:p>
          <a:p>
            <a:pPr lvl="2"/>
            <a:r>
              <a:rPr lang="en-US" dirty="0" smtClean="0"/>
              <a:t>Objective: Enroll 300 clients in the IHC program</a:t>
            </a:r>
          </a:p>
          <a:p>
            <a:pPr lvl="2"/>
            <a:r>
              <a:rPr lang="en-US" dirty="0" smtClean="0"/>
              <a:t>Objective: Average 3+ contacts per client</a:t>
            </a:r>
          </a:p>
          <a:p>
            <a:r>
              <a:rPr lang="en-US" dirty="0" smtClean="0"/>
              <a:t>Outcome</a:t>
            </a:r>
          </a:p>
          <a:p>
            <a:pPr lvl="1"/>
            <a:r>
              <a:rPr lang="en-US" dirty="0" smtClean="0"/>
              <a:t>Goal: Improve client mental health</a:t>
            </a:r>
          </a:p>
          <a:p>
            <a:pPr lvl="2"/>
            <a:r>
              <a:rPr lang="en-US" dirty="0" smtClean="0"/>
              <a:t>Objective: &gt;= 40% of clients with depression experience depression response (50% reduction in symptoms) at three months</a:t>
            </a:r>
          </a:p>
          <a:p>
            <a:pPr lvl="2">
              <a:buNone/>
            </a:pPr>
            <a:endParaRPr lang="en-US" dirty="0" smtClean="0"/>
          </a:p>
          <a:p>
            <a:pPr lvl="3">
              <a:buNone/>
            </a:pP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2800" dirty="0" smtClean="0"/>
              <a:t>IHC: Processes and Outcomes Across 5 Sites in Texas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3321590"/>
              </p:ext>
            </p:extLst>
          </p:nvPr>
        </p:nvGraphicFramePr>
        <p:xfrm>
          <a:off x="122552" y="1598008"/>
          <a:ext cx="8912823" cy="3927382"/>
        </p:xfrm>
        <a:graphic>
          <a:graphicData uri="http://schemas.openxmlformats.org/drawingml/2006/table">
            <a:tbl>
              <a:tblPr firstRow="1" bandRow="1">
                <a:tableStyleId>{5C22544A-7EE6-4342-B048-85BDC9FD1C3A}</a:tableStyleId>
              </a:tblPr>
              <a:tblGrid>
                <a:gridCol w="3086066"/>
                <a:gridCol w="1158667"/>
                <a:gridCol w="1114103"/>
                <a:gridCol w="1102962"/>
                <a:gridCol w="1348064"/>
                <a:gridCol w="1102961"/>
              </a:tblGrid>
              <a:tr h="352096">
                <a:tc>
                  <a:txBody>
                    <a:bodyPr/>
                    <a:lstStyle/>
                    <a:p>
                      <a:endParaRPr lang="en-US" dirty="0"/>
                    </a:p>
                  </a:txBody>
                  <a:tcPr/>
                </a:tc>
                <a:tc>
                  <a:txBody>
                    <a:bodyPr/>
                    <a:lstStyle/>
                    <a:p>
                      <a:r>
                        <a:rPr lang="en-US" dirty="0" smtClean="0"/>
                        <a:t>Site I</a:t>
                      </a:r>
                      <a:endParaRPr lang="en-US" dirty="0"/>
                    </a:p>
                  </a:txBody>
                  <a:tcPr/>
                </a:tc>
                <a:tc>
                  <a:txBody>
                    <a:bodyPr/>
                    <a:lstStyle/>
                    <a:p>
                      <a:r>
                        <a:rPr lang="en-US" dirty="0" smtClean="0"/>
                        <a:t>Site II</a:t>
                      </a:r>
                      <a:endParaRPr lang="en-US" dirty="0"/>
                    </a:p>
                  </a:txBody>
                  <a:tcPr/>
                </a:tc>
                <a:tc>
                  <a:txBody>
                    <a:bodyPr/>
                    <a:lstStyle/>
                    <a:p>
                      <a:r>
                        <a:rPr lang="en-US" dirty="0" smtClean="0"/>
                        <a:t>Site III</a:t>
                      </a:r>
                      <a:endParaRPr lang="en-US" dirty="0"/>
                    </a:p>
                  </a:txBody>
                  <a:tcPr/>
                </a:tc>
                <a:tc>
                  <a:txBody>
                    <a:bodyPr/>
                    <a:lstStyle/>
                    <a:p>
                      <a:r>
                        <a:rPr lang="en-US" dirty="0" smtClean="0"/>
                        <a:t>Site IV</a:t>
                      </a:r>
                      <a:endParaRPr lang="en-US" dirty="0"/>
                    </a:p>
                  </a:txBody>
                  <a:tcPr/>
                </a:tc>
                <a:tc>
                  <a:txBody>
                    <a:bodyPr/>
                    <a:lstStyle/>
                    <a:p>
                      <a:r>
                        <a:rPr lang="en-US" dirty="0" smtClean="0"/>
                        <a:t>Site</a:t>
                      </a:r>
                      <a:r>
                        <a:rPr lang="en-US" baseline="0" dirty="0" smtClean="0"/>
                        <a:t> V</a:t>
                      </a:r>
                      <a:endParaRPr lang="en-US" dirty="0"/>
                    </a:p>
                  </a:txBody>
                  <a:tcPr/>
                </a:tc>
              </a:tr>
              <a:tr h="776647">
                <a:tc>
                  <a:txBody>
                    <a:bodyPr/>
                    <a:lstStyle/>
                    <a:p>
                      <a:r>
                        <a:rPr lang="en-US" dirty="0" smtClean="0"/>
                        <a:t>Process</a:t>
                      </a:r>
                    </a:p>
                    <a:p>
                      <a:r>
                        <a:rPr lang="en-US" baseline="0" dirty="0" smtClean="0"/>
                        <a:t>    # clients</a:t>
                      </a: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110</a:t>
                      </a: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615</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118</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218</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176</a:t>
                      </a:r>
                      <a:endParaRPr lang="en-US" dirty="0">
                        <a:solidFill>
                          <a:schemeClr val="bg2">
                            <a:lumMod val="10000"/>
                          </a:schemeClr>
                        </a:solidFill>
                      </a:endParaRPr>
                    </a:p>
                  </a:txBody>
                  <a:tcPr/>
                </a:tc>
              </a:tr>
              <a:tr h="1308696">
                <a:tc>
                  <a:txBody>
                    <a:bodyPr/>
                    <a:lstStyle/>
                    <a:p>
                      <a:r>
                        <a:rPr lang="en-US" dirty="0" smtClean="0"/>
                        <a:t>Process</a:t>
                      </a:r>
                    </a:p>
                    <a:p>
                      <a:r>
                        <a:rPr lang="en-US" dirty="0" smtClean="0"/>
                        <a:t>    Average #</a:t>
                      </a:r>
                      <a:r>
                        <a:rPr lang="en-US" baseline="0" dirty="0" smtClean="0"/>
                        <a:t> contacts</a:t>
                      </a:r>
                      <a:endParaRPr lang="en-US" dirty="0" smtClean="0"/>
                    </a:p>
                    <a:p>
                      <a:r>
                        <a:rPr lang="en-US" dirty="0" smtClean="0"/>
                        <a:t>        In-person</a:t>
                      </a:r>
                    </a:p>
                    <a:p>
                      <a:r>
                        <a:rPr lang="en-US" baseline="0" dirty="0" smtClean="0"/>
                        <a:t>        Phone</a:t>
                      </a:r>
                      <a:endParaRPr lang="en-US" dirty="0"/>
                    </a:p>
                  </a:txBody>
                  <a:tcPr/>
                </a:tc>
                <a:tc>
                  <a:txBody>
                    <a:bodyPr/>
                    <a:lstStyle/>
                    <a:p>
                      <a:endParaRPr lang="en-US" dirty="0" smtClean="0">
                        <a:solidFill>
                          <a:schemeClr val="bg2">
                            <a:lumMod val="10000"/>
                          </a:schemeClr>
                        </a:solidFill>
                      </a:endParaRPr>
                    </a:p>
                    <a:p>
                      <a:endParaRPr lang="en-US" dirty="0" smtClean="0">
                        <a:solidFill>
                          <a:schemeClr val="bg2">
                            <a:lumMod val="10000"/>
                          </a:schemeClr>
                        </a:solidFill>
                      </a:endParaRPr>
                    </a:p>
                    <a:p>
                      <a:r>
                        <a:rPr lang="en-US" dirty="0" smtClean="0">
                          <a:solidFill>
                            <a:schemeClr val="bg2">
                              <a:lumMod val="10000"/>
                            </a:schemeClr>
                          </a:solidFill>
                        </a:rPr>
                        <a:t>4.0</a:t>
                      </a:r>
                    </a:p>
                    <a:p>
                      <a:r>
                        <a:rPr lang="en-US" dirty="0" smtClean="0">
                          <a:solidFill>
                            <a:schemeClr val="bg2">
                              <a:lumMod val="10000"/>
                            </a:schemeClr>
                          </a:solidFill>
                        </a:rPr>
                        <a:t>7.4</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endParaRPr lang="en-US" dirty="0" smtClean="0">
                        <a:solidFill>
                          <a:schemeClr val="bg2">
                            <a:lumMod val="10000"/>
                          </a:schemeClr>
                        </a:solidFill>
                      </a:endParaRPr>
                    </a:p>
                    <a:p>
                      <a:r>
                        <a:rPr lang="en-US" dirty="0" smtClean="0">
                          <a:solidFill>
                            <a:schemeClr val="bg2">
                              <a:lumMod val="10000"/>
                            </a:schemeClr>
                          </a:solidFill>
                        </a:rPr>
                        <a:t>3.0</a:t>
                      </a:r>
                    </a:p>
                    <a:p>
                      <a:r>
                        <a:rPr lang="en-US" dirty="0" smtClean="0">
                          <a:solidFill>
                            <a:schemeClr val="bg2">
                              <a:lumMod val="10000"/>
                            </a:schemeClr>
                          </a:solidFill>
                        </a:rPr>
                        <a:t>0.0</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endParaRPr lang="en-US" dirty="0" smtClean="0">
                        <a:solidFill>
                          <a:schemeClr val="bg2">
                            <a:lumMod val="10000"/>
                          </a:schemeClr>
                        </a:solidFill>
                      </a:endParaRPr>
                    </a:p>
                    <a:p>
                      <a:r>
                        <a:rPr lang="en-US" dirty="0" smtClean="0">
                          <a:solidFill>
                            <a:schemeClr val="bg2">
                              <a:lumMod val="10000"/>
                            </a:schemeClr>
                          </a:solidFill>
                        </a:rPr>
                        <a:t>3.5</a:t>
                      </a:r>
                    </a:p>
                    <a:p>
                      <a:r>
                        <a:rPr lang="en-US" dirty="0" smtClean="0">
                          <a:solidFill>
                            <a:schemeClr val="bg2">
                              <a:lumMod val="10000"/>
                            </a:schemeClr>
                          </a:solidFill>
                        </a:rPr>
                        <a:t>1.4</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endParaRPr lang="en-US" dirty="0" smtClean="0">
                        <a:solidFill>
                          <a:schemeClr val="bg2">
                            <a:lumMod val="10000"/>
                          </a:schemeClr>
                        </a:solidFill>
                      </a:endParaRPr>
                    </a:p>
                    <a:p>
                      <a:r>
                        <a:rPr lang="en-US" dirty="0" smtClean="0">
                          <a:solidFill>
                            <a:schemeClr val="bg2">
                              <a:lumMod val="10000"/>
                            </a:schemeClr>
                          </a:solidFill>
                        </a:rPr>
                        <a:t>3.6</a:t>
                      </a:r>
                    </a:p>
                    <a:p>
                      <a:r>
                        <a:rPr lang="en-US" dirty="0" smtClean="0">
                          <a:solidFill>
                            <a:schemeClr val="bg2">
                              <a:lumMod val="10000"/>
                            </a:schemeClr>
                          </a:solidFill>
                        </a:rPr>
                        <a:t>3.5</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endParaRPr lang="en-US" dirty="0" smtClean="0">
                        <a:solidFill>
                          <a:schemeClr val="bg2">
                            <a:lumMod val="10000"/>
                          </a:schemeClr>
                        </a:solidFill>
                      </a:endParaRPr>
                    </a:p>
                    <a:p>
                      <a:r>
                        <a:rPr lang="en-US" dirty="0" smtClean="0">
                          <a:solidFill>
                            <a:schemeClr val="bg2">
                              <a:lumMod val="10000"/>
                            </a:schemeClr>
                          </a:solidFill>
                        </a:rPr>
                        <a:t>5.4</a:t>
                      </a:r>
                    </a:p>
                    <a:p>
                      <a:r>
                        <a:rPr lang="en-US" dirty="0" smtClean="0">
                          <a:solidFill>
                            <a:schemeClr val="bg2">
                              <a:lumMod val="10000"/>
                            </a:schemeClr>
                          </a:solidFill>
                        </a:rPr>
                        <a:t>0.8</a:t>
                      </a:r>
                      <a:endParaRPr lang="en-US" dirty="0">
                        <a:solidFill>
                          <a:schemeClr val="bg2">
                            <a:lumMod val="10000"/>
                          </a:schemeClr>
                        </a:solidFill>
                      </a:endParaRPr>
                    </a:p>
                  </a:txBody>
                  <a:tcPr/>
                </a:tc>
              </a:tr>
              <a:tr h="1476279">
                <a:tc>
                  <a:txBody>
                    <a:bodyPr/>
                    <a:lstStyle/>
                    <a:p>
                      <a:r>
                        <a:rPr lang="en-US" dirty="0" smtClean="0"/>
                        <a:t>Outcomes</a:t>
                      </a:r>
                    </a:p>
                    <a:p>
                      <a:r>
                        <a:rPr lang="en-US" baseline="0" dirty="0" smtClean="0">
                          <a:solidFill>
                            <a:schemeClr val="bg2">
                              <a:lumMod val="10000"/>
                            </a:schemeClr>
                          </a:solidFill>
                        </a:rPr>
                        <a:t>    % with 50% reduction</a:t>
                      </a:r>
                    </a:p>
                    <a:p>
                      <a:r>
                        <a:rPr lang="en-US" baseline="0" dirty="0" smtClean="0">
                          <a:solidFill>
                            <a:schemeClr val="bg2">
                              <a:lumMod val="10000"/>
                            </a:schemeClr>
                          </a:solidFill>
                        </a:rPr>
                        <a:t>     PHQ-9 (3mths)</a:t>
                      </a:r>
                    </a:p>
                    <a:p>
                      <a:r>
                        <a:rPr lang="en-US" baseline="0" dirty="0" smtClean="0">
                          <a:solidFill>
                            <a:schemeClr val="bg2">
                              <a:lumMod val="10000"/>
                            </a:schemeClr>
                          </a:solidFill>
                        </a:rPr>
                        <a:t>        -Usual care 29%</a:t>
                      </a:r>
                    </a:p>
                    <a:p>
                      <a:r>
                        <a:rPr lang="en-US" baseline="0" dirty="0" smtClean="0">
                          <a:solidFill>
                            <a:schemeClr val="bg2">
                              <a:lumMod val="10000"/>
                            </a:schemeClr>
                          </a:solidFill>
                        </a:rPr>
                        <a:t>        -Goal =&gt;40%</a:t>
                      </a:r>
                      <a:endParaRPr lang="en-US" dirty="0" smtClean="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61%</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42%</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79%</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54%</a:t>
                      </a:r>
                      <a:endParaRPr lang="en-US" dirty="0">
                        <a:solidFill>
                          <a:schemeClr val="bg2">
                            <a:lumMod val="10000"/>
                          </a:schemeClr>
                        </a:solidFill>
                      </a:endParaRPr>
                    </a:p>
                  </a:txBody>
                  <a:tcPr/>
                </a:tc>
                <a:tc>
                  <a:txBody>
                    <a:bodyPr/>
                    <a:lstStyle/>
                    <a:p>
                      <a:endParaRPr lang="en-US" dirty="0" smtClean="0">
                        <a:solidFill>
                          <a:schemeClr val="bg2">
                            <a:lumMod val="10000"/>
                          </a:schemeClr>
                        </a:solidFill>
                      </a:endParaRPr>
                    </a:p>
                    <a:p>
                      <a:r>
                        <a:rPr lang="en-US" dirty="0" smtClean="0">
                          <a:solidFill>
                            <a:schemeClr val="bg2">
                              <a:lumMod val="10000"/>
                            </a:schemeClr>
                          </a:solidFill>
                        </a:rPr>
                        <a:t>59%</a:t>
                      </a:r>
                      <a:endParaRPr lang="en-US" dirty="0">
                        <a:solidFill>
                          <a:schemeClr val="bg2">
                            <a:lumMod val="10000"/>
                          </a:schemeClr>
                        </a:solidFill>
                      </a:endParaRPr>
                    </a:p>
                  </a:txBody>
                  <a:tcPr/>
                </a:tc>
              </a:tr>
            </a:tbl>
          </a:graphicData>
        </a:graphic>
      </p:graphicFrame>
    </p:spTree>
    <p:extLst>
      <p:ext uri="{BB962C8B-B14F-4D97-AF65-F5344CB8AC3E}">
        <p14:creationId xmlns:p14="http://schemas.microsoft.com/office/powerpoint/2010/main" val="1650765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486"/>
            <a:ext cx="7467600" cy="892628"/>
          </a:xfrm>
        </p:spPr>
        <p:txBody>
          <a:bodyPr>
            <a:normAutofit/>
          </a:bodyPr>
          <a:lstStyle/>
          <a:p>
            <a:r>
              <a:rPr lang="en-US" sz="4100" dirty="0" smtClean="0"/>
              <a:t>Evaluation Objectives</a:t>
            </a:r>
            <a:endParaRPr lang="en-US" sz="4100" dirty="0"/>
          </a:p>
        </p:txBody>
      </p:sp>
      <p:sp>
        <p:nvSpPr>
          <p:cNvPr id="3" name="Content Placeholder 2"/>
          <p:cNvSpPr>
            <a:spLocks noGrp="1"/>
          </p:cNvSpPr>
          <p:nvPr>
            <p:ph idx="1"/>
          </p:nvPr>
        </p:nvSpPr>
        <p:spPr>
          <a:xfrm>
            <a:off x="457200" y="849086"/>
            <a:ext cx="8686800" cy="5277078"/>
          </a:xfrm>
        </p:spPr>
        <p:txBody>
          <a:bodyPr/>
          <a:lstStyle/>
          <a:p>
            <a:pPr>
              <a:buNone/>
            </a:pPr>
            <a:endParaRPr lang="en-US" dirty="0" smtClean="0"/>
          </a:p>
          <a:p>
            <a:r>
              <a:rPr lang="en-US" dirty="0" smtClean="0"/>
              <a:t>Unambiguous measure of success</a:t>
            </a:r>
          </a:p>
          <a:p>
            <a:r>
              <a:rPr lang="en-US" dirty="0" smtClean="0"/>
              <a:t>Valid measure of success</a:t>
            </a:r>
          </a:p>
          <a:p>
            <a:pPr lvl="1"/>
            <a:r>
              <a:rPr lang="en-US" dirty="0" smtClean="0"/>
              <a:t>Substantive improvement over no intervention</a:t>
            </a:r>
          </a:p>
          <a:p>
            <a:pPr lvl="2"/>
            <a:r>
              <a:rPr lang="en-US" dirty="0" smtClean="0"/>
              <a:t>Subjective estimates</a:t>
            </a:r>
          </a:p>
          <a:p>
            <a:pPr lvl="2"/>
            <a:r>
              <a:rPr lang="en-US" dirty="0" smtClean="0"/>
              <a:t>Estimates based on theory and/or data</a:t>
            </a:r>
          </a:p>
          <a:p>
            <a:pPr lvl="1">
              <a:buNone/>
            </a:pPr>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2035628" y="4170144"/>
            <a:ext cx="5186565" cy="23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Objectives</a:t>
            </a:r>
            <a:endParaRPr lang="en-US" dirty="0"/>
          </a:p>
        </p:txBody>
      </p:sp>
      <p:sp>
        <p:nvSpPr>
          <p:cNvPr id="3" name="Content Placeholder 2"/>
          <p:cNvSpPr>
            <a:spLocks noGrp="1"/>
          </p:cNvSpPr>
          <p:nvPr>
            <p:ph idx="1"/>
          </p:nvPr>
        </p:nvSpPr>
        <p:spPr>
          <a:xfrm>
            <a:off x="108419" y="1600200"/>
            <a:ext cx="9035581" cy="4525963"/>
          </a:xfrm>
        </p:spPr>
        <p:txBody>
          <a:bodyPr/>
          <a:lstStyle/>
          <a:p>
            <a:r>
              <a:rPr lang="en-US" dirty="0" smtClean="0"/>
              <a:t>Substantive improvement over no intervention</a:t>
            </a:r>
          </a:p>
          <a:p>
            <a:pPr lvl="1"/>
            <a:r>
              <a:rPr lang="en-US" dirty="0" smtClean="0"/>
              <a:t>Outcome if no intervention?</a:t>
            </a:r>
          </a:p>
          <a:p>
            <a:pPr lvl="1"/>
            <a:r>
              <a:rPr lang="en-US" dirty="0" smtClean="0"/>
              <a:t>What is substantive?</a:t>
            </a:r>
          </a:p>
          <a:p>
            <a:pPr lvl="1"/>
            <a:endParaRPr lang="en-US" dirty="0" smtClean="0"/>
          </a:p>
          <a:p>
            <a:pPr>
              <a:buNone/>
            </a:pPr>
            <a:endParaRPr lang="en-US" dirty="0"/>
          </a:p>
        </p:txBody>
      </p:sp>
      <p:pic>
        <p:nvPicPr>
          <p:cNvPr id="4" name="Picture 3"/>
          <p:cNvPicPr>
            <a:picLocks noChangeAspect="1"/>
          </p:cNvPicPr>
          <p:nvPr/>
        </p:nvPicPr>
        <p:blipFill>
          <a:blip r:embed="rId2"/>
          <a:stretch>
            <a:fillRect/>
          </a:stretch>
        </p:blipFill>
        <p:spPr>
          <a:xfrm>
            <a:off x="0" y="3531618"/>
            <a:ext cx="4394361" cy="3368093"/>
          </a:xfrm>
          <a:prstGeom prst="rect">
            <a:avLst/>
          </a:prstGeom>
        </p:spPr>
      </p:pic>
      <p:pic>
        <p:nvPicPr>
          <p:cNvPr id="6" name="Picture 5"/>
          <p:cNvPicPr>
            <a:picLocks noChangeAspect="1"/>
          </p:cNvPicPr>
          <p:nvPr/>
        </p:nvPicPr>
        <p:blipFill>
          <a:blip r:embed="rId3"/>
          <a:stretch>
            <a:fillRect/>
          </a:stretch>
        </p:blipFill>
        <p:spPr>
          <a:xfrm>
            <a:off x="4394362" y="3531618"/>
            <a:ext cx="4749638" cy="332638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2747357"/>
            <a:ext cx="7470648" cy="1143000"/>
          </a:xfrm>
        </p:spPr>
        <p:txBody>
          <a:bodyPr>
            <a:normAutofit/>
          </a:bodyPr>
          <a:lstStyle/>
          <a:p>
            <a:pPr algn="ctr"/>
            <a:r>
              <a:rPr lang="en-US" dirty="0" smtClean="0"/>
              <a:t>Evaluation Design</a:t>
            </a:r>
            <a:endParaRPr lang="en-US" dirty="0"/>
          </a:p>
        </p:txBody>
      </p:sp>
    </p:spTree>
    <p:extLst>
      <p:ext uri="{BB962C8B-B14F-4D97-AF65-F5344CB8AC3E}">
        <p14:creationId xmlns:p14="http://schemas.microsoft.com/office/powerpoint/2010/main" val="118457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4094" y="727364"/>
            <a:ext cx="8229600" cy="5569834"/>
          </a:xfrm>
        </p:spPr>
        <p:txBody>
          <a:bodyPr>
            <a:normAutofit/>
          </a:bodyPr>
          <a:lstStyle/>
          <a:p>
            <a:pPr algn="ctr"/>
            <a:r>
              <a:rPr lang="en-US" dirty="0"/>
              <a:t/>
            </a:r>
            <a:br>
              <a:rPr lang="en-US" dirty="0"/>
            </a:br>
            <a:r>
              <a:rPr lang="en-US" cap="none" dirty="0" smtClean="0"/>
              <a:t>Behavioral Health </a:t>
            </a:r>
            <a:br>
              <a:rPr lang="en-US" cap="none" dirty="0" smtClean="0"/>
            </a:br>
            <a:r>
              <a:rPr lang="en-US" cap="none" dirty="0" smtClean="0"/>
              <a:t>Affordable Care Act (BHACA)</a:t>
            </a:r>
            <a:br>
              <a:rPr lang="en-US" cap="none" dirty="0" smtClean="0"/>
            </a:br>
            <a:r>
              <a:rPr lang="en-US" cap="none" dirty="0" smtClean="0"/>
              <a:t>Initiative</a:t>
            </a:r>
            <a:br>
              <a:rPr lang="en-US" cap="none" dirty="0" smtClean="0"/>
            </a:br>
            <a:r>
              <a:rPr lang="en-US" cap="none" dirty="0" smtClean="0"/>
              <a:t/>
            </a:r>
            <a:br>
              <a:rPr lang="en-US" cap="none" dirty="0" smtClean="0"/>
            </a:br>
            <a:r>
              <a:rPr lang="en-US" sz="2800" cap="none" dirty="0" smtClean="0"/>
              <a:t>April 2014</a:t>
            </a:r>
            <a:r>
              <a:rPr lang="en-US" sz="2800" dirty="0" smtClean="0"/>
              <a:t/>
            </a:r>
            <a:br>
              <a:rPr lang="en-US" sz="2800" dirty="0" smtClean="0"/>
            </a:br>
            <a:endParaRPr lang="en-US" sz="2800" dirty="0"/>
          </a:p>
        </p:txBody>
      </p:sp>
      <p:sp>
        <p:nvSpPr>
          <p:cNvPr id="3" name="WordArt 2"/>
          <p:cNvSpPr>
            <a:spLocks noChangeArrowheads="1" noChangeShapeType="1" noTextEdit="1"/>
          </p:cNvSpPr>
          <p:nvPr/>
        </p:nvSpPr>
        <p:spPr bwMode="auto">
          <a:xfrm>
            <a:off x="484094" y="5322284"/>
            <a:ext cx="2133145" cy="97491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319"/>
              </a:avLst>
            </a:prstTxWarp>
          </a:bodyPr>
          <a:lstStyle/>
          <a:p>
            <a:pPr algn="ctr" defTabSz="457200"/>
            <a:r>
              <a:rPr lang="en-US" sz="9600" kern="10" dirty="0">
                <a:solidFill>
                  <a:srgbClr val="0000FF"/>
                </a:solidFill>
                <a:effectLst>
                  <a:outerShdw dist="45791" dir="2021404" algn="ctr" rotWithShape="0">
                    <a:srgbClr val="B2B2B2">
                      <a:alpha val="80000"/>
                    </a:srgbClr>
                  </a:outerShdw>
                </a:effectLst>
                <a:latin typeface="Times New Roman"/>
                <a:cs typeface="Times New Roman"/>
              </a:rPr>
              <a:t>NBHP</a:t>
            </a:r>
          </a:p>
        </p:txBody>
      </p:sp>
      <p:sp>
        <p:nvSpPr>
          <p:cNvPr id="5" name="TextBox 4"/>
          <p:cNvSpPr txBox="1"/>
          <p:nvPr/>
        </p:nvSpPr>
        <p:spPr>
          <a:xfrm>
            <a:off x="405245" y="6351639"/>
            <a:ext cx="4290257" cy="369332"/>
          </a:xfrm>
          <a:prstGeom prst="rect">
            <a:avLst/>
          </a:prstGeom>
          <a:noFill/>
        </p:spPr>
        <p:txBody>
          <a:bodyPr wrap="square" rtlCol="0">
            <a:spAutoFit/>
          </a:bodyPr>
          <a:lstStyle/>
          <a:p>
            <a:pPr defTabSz="457200"/>
            <a:r>
              <a:rPr lang="en-US" dirty="0">
                <a:solidFill>
                  <a:prstClr val="white"/>
                </a:solidFill>
              </a:rPr>
              <a:t>Network of Behavioral Health Providers</a:t>
            </a:r>
          </a:p>
        </p:txBody>
      </p:sp>
      <p:pic>
        <p:nvPicPr>
          <p:cNvPr id="6" name="Picture 5" descr="60th-Anniversary-Logo-MHA-Houston-2014_2_EMAIL"/>
          <p:cNvPicPr/>
          <p:nvPr/>
        </p:nvPicPr>
        <p:blipFill>
          <a:blip r:embed="rId2">
            <a:extLst>
              <a:ext uri="{28A0092B-C50C-407E-A947-70E740481C1C}">
                <a14:useLocalDpi xmlns:a14="http://schemas.microsoft.com/office/drawing/2010/main" val="0"/>
              </a:ext>
            </a:extLst>
          </a:blip>
          <a:srcRect/>
          <a:stretch>
            <a:fillRect/>
          </a:stretch>
        </p:blipFill>
        <p:spPr bwMode="auto">
          <a:xfrm>
            <a:off x="6019799" y="5105400"/>
            <a:ext cx="2741789" cy="1561590"/>
          </a:xfrm>
          <a:prstGeom prst="rect">
            <a:avLst/>
          </a:prstGeom>
          <a:noFill/>
          <a:ln>
            <a:noFill/>
          </a:ln>
        </p:spPr>
      </p:pic>
    </p:spTree>
    <p:extLst>
      <p:ext uri="{BB962C8B-B14F-4D97-AF65-F5344CB8AC3E}">
        <p14:creationId xmlns:p14="http://schemas.microsoft.com/office/powerpoint/2010/main" val="2510426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09322"/>
            <a:ext cx="8577943" cy="1143000"/>
          </a:xfrm>
        </p:spPr>
        <p:txBody>
          <a:bodyPr>
            <a:normAutofit fontScale="90000"/>
          </a:bodyPr>
          <a:lstStyle/>
          <a:p>
            <a:r>
              <a:rPr lang="en-US" sz="4000" dirty="0" smtClean="0"/>
              <a:t>Experimental Design: </a:t>
            </a:r>
            <a:br>
              <a:rPr lang="en-US" sz="4000" dirty="0" smtClean="0"/>
            </a:br>
            <a:r>
              <a:rPr lang="en-US" sz="4000" dirty="0" smtClean="0"/>
              <a:t>Outcome Without </a:t>
            </a:r>
            <a:r>
              <a:rPr lang="en-US" sz="4000" dirty="0"/>
              <a:t>T</a:t>
            </a:r>
            <a:r>
              <a:rPr lang="en-US" sz="4000" dirty="0" smtClean="0"/>
              <a:t>he Intervention</a:t>
            </a:r>
            <a:r>
              <a:rPr lang="en-US" sz="4000" dirty="0"/>
              <a:t/>
            </a:r>
            <a:br>
              <a:rPr lang="en-US" sz="4000" dirty="0"/>
            </a:br>
            <a:endParaRPr lang="en-US" sz="3800" dirty="0"/>
          </a:p>
        </p:txBody>
      </p:sp>
      <p:sp>
        <p:nvSpPr>
          <p:cNvPr id="3" name="Content Placeholder 2"/>
          <p:cNvSpPr>
            <a:spLocks noGrp="1"/>
          </p:cNvSpPr>
          <p:nvPr>
            <p:ph idx="1"/>
          </p:nvPr>
        </p:nvSpPr>
        <p:spPr>
          <a:xfrm>
            <a:off x="0" y="1382480"/>
            <a:ext cx="9144000" cy="5094514"/>
          </a:xfrm>
        </p:spPr>
        <p:txBody>
          <a:bodyPr>
            <a:normAutofit/>
          </a:bodyPr>
          <a:lstStyle/>
          <a:p>
            <a:pPr lvl="2"/>
            <a:r>
              <a:rPr lang="en-US" dirty="0" smtClean="0"/>
              <a:t>Control group (True Experimental Design)</a:t>
            </a:r>
            <a:endParaRPr lang="en-US" dirty="0"/>
          </a:p>
          <a:p>
            <a:pPr lvl="3"/>
            <a:r>
              <a:rPr lang="en-US" sz="2400" dirty="0"/>
              <a:t>Random assignment to intervention and control  (RCT</a:t>
            </a:r>
            <a:r>
              <a:rPr lang="en-US" sz="2400" dirty="0" smtClean="0"/>
              <a:t>)</a:t>
            </a:r>
          </a:p>
          <a:p>
            <a:pPr lvl="4"/>
            <a:r>
              <a:rPr lang="en-US" sz="2400" dirty="0"/>
              <a:t>I</a:t>
            </a:r>
            <a:r>
              <a:rPr lang="en-US" sz="2400" smtClean="0"/>
              <a:t>solate </a:t>
            </a:r>
            <a:r>
              <a:rPr lang="en-US" sz="2400" dirty="0" smtClean="0"/>
              <a:t>the effect of the intervention and rule out alternative explanations</a:t>
            </a:r>
          </a:p>
          <a:p>
            <a:pPr lvl="3"/>
            <a:endParaRPr lang="en-US" sz="2400" dirty="0"/>
          </a:p>
          <a:p>
            <a:pPr marL="1042416" lvl="3" indent="0">
              <a:buNone/>
            </a:pPr>
            <a:r>
              <a:rPr lang="en-US" sz="2400" dirty="0" smtClean="0"/>
              <a:t>			R  O</a:t>
            </a:r>
            <a:r>
              <a:rPr lang="en-US" sz="2400" baseline="-25000" dirty="0" smtClean="0"/>
              <a:t>1</a:t>
            </a:r>
            <a:r>
              <a:rPr lang="en-US" sz="2400" dirty="0" smtClean="0"/>
              <a:t>  X  O</a:t>
            </a:r>
            <a:r>
              <a:rPr lang="en-US" sz="2400" baseline="-25000" dirty="0" smtClean="0"/>
              <a:t>2</a:t>
            </a:r>
            <a:endParaRPr lang="en-US" sz="2400" dirty="0" smtClean="0"/>
          </a:p>
          <a:p>
            <a:pPr marL="1042416" lvl="3" indent="0">
              <a:buNone/>
            </a:pPr>
            <a:r>
              <a:rPr lang="en-US" sz="2400" dirty="0" smtClean="0"/>
              <a:t>			R  O</a:t>
            </a:r>
            <a:r>
              <a:rPr lang="en-US" sz="2400" baseline="-25000" dirty="0" smtClean="0"/>
              <a:t>1</a:t>
            </a:r>
            <a:r>
              <a:rPr lang="en-US" sz="2400" dirty="0" smtClean="0"/>
              <a:t>       O</a:t>
            </a:r>
            <a:r>
              <a:rPr lang="en-US" sz="2400" baseline="-25000" dirty="0" smtClean="0"/>
              <a:t>2</a:t>
            </a:r>
            <a:endParaRPr lang="en-US" sz="2400" dirty="0"/>
          </a:p>
          <a:p>
            <a:pPr marL="749808" lvl="2" indent="0">
              <a:buNone/>
            </a:pPr>
            <a:endParaRPr lang="en-US" dirty="0" smtClean="0"/>
          </a:p>
          <a:p>
            <a:pPr lvl="1"/>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9882"/>
          </a:xfrm>
        </p:spPr>
        <p:txBody>
          <a:bodyPr>
            <a:normAutofit/>
          </a:bodyPr>
          <a:lstStyle/>
          <a:p>
            <a:r>
              <a:rPr lang="en-US" sz="4000" dirty="0"/>
              <a:t>Outcomes </a:t>
            </a:r>
            <a:r>
              <a:rPr lang="en-US" sz="4000" dirty="0" smtClean="0"/>
              <a:t>Without The Intervention </a:t>
            </a:r>
            <a:endParaRPr lang="en-US" sz="4000" dirty="0"/>
          </a:p>
        </p:txBody>
      </p:sp>
      <p:sp>
        <p:nvSpPr>
          <p:cNvPr id="3" name="Content Placeholder 2"/>
          <p:cNvSpPr>
            <a:spLocks noGrp="1"/>
          </p:cNvSpPr>
          <p:nvPr>
            <p:ph idx="1"/>
          </p:nvPr>
        </p:nvSpPr>
        <p:spPr>
          <a:xfrm>
            <a:off x="-119529" y="1299882"/>
            <a:ext cx="9159407" cy="5438589"/>
          </a:xfrm>
        </p:spPr>
        <p:txBody>
          <a:bodyPr>
            <a:noAutofit/>
          </a:bodyPr>
          <a:lstStyle/>
          <a:p>
            <a:pPr lvl="1"/>
            <a:r>
              <a:rPr lang="en-US" sz="2400" dirty="0" smtClean="0"/>
              <a:t>Quasi-Experimental Designs</a:t>
            </a:r>
          </a:p>
          <a:p>
            <a:pPr lvl="2"/>
            <a:r>
              <a:rPr lang="en-US" dirty="0" smtClean="0"/>
              <a:t>Comparison group</a:t>
            </a:r>
            <a:endParaRPr lang="en-US" dirty="0"/>
          </a:p>
          <a:p>
            <a:pPr lvl="3"/>
            <a:r>
              <a:rPr lang="en-US" sz="2400" dirty="0"/>
              <a:t>Clients before intervention </a:t>
            </a:r>
            <a:r>
              <a:rPr lang="en-US" sz="2400" dirty="0" smtClean="0"/>
              <a:t>(baseline data),  wait-list comparison group, or matched group</a:t>
            </a:r>
          </a:p>
          <a:p>
            <a:pPr lvl="3"/>
            <a:endParaRPr lang="en-US" sz="2400" dirty="0" smtClean="0"/>
          </a:p>
          <a:p>
            <a:pPr marL="1042416" lvl="3" indent="0">
              <a:buNone/>
            </a:pPr>
            <a:r>
              <a:rPr lang="en-US" sz="2400" dirty="0" smtClean="0"/>
              <a:t>			  </a:t>
            </a:r>
            <a:r>
              <a:rPr lang="en-US" sz="2400" dirty="0"/>
              <a:t>O</a:t>
            </a:r>
            <a:r>
              <a:rPr lang="en-US" sz="2400" baseline="-25000" dirty="0"/>
              <a:t>1</a:t>
            </a:r>
            <a:r>
              <a:rPr lang="en-US" sz="2400" dirty="0"/>
              <a:t>  X  O</a:t>
            </a:r>
            <a:r>
              <a:rPr lang="en-US" sz="2400" baseline="-25000" dirty="0"/>
              <a:t>2</a:t>
            </a:r>
            <a:endParaRPr lang="en-US" sz="2400" dirty="0"/>
          </a:p>
          <a:p>
            <a:pPr marL="1042416" lvl="3" indent="0">
              <a:buNone/>
            </a:pPr>
            <a:r>
              <a:rPr lang="en-US" sz="2400" dirty="0"/>
              <a:t>			</a:t>
            </a:r>
            <a:r>
              <a:rPr lang="en-US" sz="2400" dirty="0" smtClean="0"/>
              <a:t>  </a:t>
            </a:r>
            <a:r>
              <a:rPr lang="en-US" sz="2400" dirty="0"/>
              <a:t>O</a:t>
            </a:r>
            <a:r>
              <a:rPr lang="en-US" sz="2400" baseline="-25000" dirty="0"/>
              <a:t>1</a:t>
            </a:r>
            <a:r>
              <a:rPr lang="en-US" sz="2400" dirty="0"/>
              <a:t>       </a:t>
            </a:r>
            <a:r>
              <a:rPr lang="en-US" sz="2400" dirty="0" smtClean="0"/>
              <a:t>O</a:t>
            </a:r>
            <a:r>
              <a:rPr lang="en-US" sz="2400" baseline="-25000" dirty="0" smtClean="0"/>
              <a:t>2</a:t>
            </a:r>
            <a:endParaRPr lang="en-US" sz="2400" dirty="0" smtClean="0"/>
          </a:p>
          <a:p>
            <a:pPr marL="1042416" lvl="3" indent="0">
              <a:buNone/>
            </a:pPr>
            <a:endParaRPr lang="en-US" sz="2400" dirty="0"/>
          </a:p>
          <a:p>
            <a:pPr lvl="3"/>
            <a:r>
              <a:rPr lang="en-US" sz="2400" dirty="0"/>
              <a:t>T</a:t>
            </a:r>
            <a:r>
              <a:rPr lang="en-US" sz="2400" dirty="0" smtClean="0"/>
              <a:t>ime series (client is own comparison)</a:t>
            </a:r>
            <a:endParaRPr lang="en-US" sz="2400" dirty="0"/>
          </a:p>
          <a:p>
            <a:pPr marL="1042416" lvl="3" indent="0">
              <a:buNone/>
            </a:pPr>
            <a:endParaRPr lang="en-US" sz="2000" dirty="0"/>
          </a:p>
          <a:p>
            <a:pPr lvl="7"/>
            <a:r>
              <a:rPr lang="en-US" sz="2000" dirty="0"/>
              <a:t> (O</a:t>
            </a:r>
            <a:r>
              <a:rPr lang="en-US" sz="2000" baseline="-25000" dirty="0"/>
              <a:t>1</a:t>
            </a:r>
            <a:r>
              <a:rPr lang="en-US" sz="2000" dirty="0"/>
              <a:t> O</a:t>
            </a:r>
            <a:r>
              <a:rPr lang="en-US" sz="2000" baseline="-25000" dirty="0"/>
              <a:t>2</a:t>
            </a:r>
            <a:r>
              <a:rPr lang="en-US" sz="2000" dirty="0"/>
              <a:t> O</a:t>
            </a:r>
            <a:r>
              <a:rPr lang="en-US" sz="2000" baseline="-25000" dirty="0"/>
              <a:t>3</a:t>
            </a:r>
            <a:r>
              <a:rPr lang="en-US" sz="2000" dirty="0"/>
              <a:t> X O</a:t>
            </a:r>
            <a:r>
              <a:rPr lang="en-US" sz="2000" baseline="-25000" dirty="0"/>
              <a:t>4</a:t>
            </a:r>
            <a:r>
              <a:rPr lang="en-US" sz="2000" dirty="0"/>
              <a:t> O</a:t>
            </a:r>
            <a:r>
              <a:rPr lang="en-US" sz="2000" baseline="-25000" dirty="0"/>
              <a:t>5</a:t>
            </a:r>
            <a:r>
              <a:rPr lang="en-US" sz="2000" dirty="0"/>
              <a:t> O</a:t>
            </a:r>
            <a:r>
              <a:rPr lang="en-US" sz="2000" baseline="-25000" dirty="0"/>
              <a:t>6</a:t>
            </a:r>
            <a:r>
              <a:rPr lang="en-US" sz="2000" dirty="0"/>
              <a:t>)</a:t>
            </a:r>
          </a:p>
          <a:p>
            <a:pPr marL="36576" indent="0">
              <a:buNone/>
            </a:pPr>
            <a:endParaRPr lang="en-US" sz="2400" dirty="0"/>
          </a:p>
          <a:p>
            <a:pPr marL="36576" indent="0">
              <a:buNone/>
            </a:pPr>
            <a:endParaRPr lang="en-US" sz="2400" dirty="0"/>
          </a:p>
        </p:txBody>
      </p:sp>
    </p:spTree>
    <p:extLst>
      <p:ext uri="{BB962C8B-B14F-4D97-AF65-F5344CB8AC3E}">
        <p14:creationId xmlns:p14="http://schemas.microsoft.com/office/powerpoint/2010/main" val="3550414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832"/>
            <a:ext cx="9144000" cy="782580"/>
          </a:xfrm>
        </p:spPr>
        <p:txBody>
          <a:bodyPr>
            <a:normAutofit fontScale="90000"/>
          </a:bodyPr>
          <a:lstStyle/>
          <a:p>
            <a:r>
              <a:rPr lang="en-US" dirty="0" smtClean="0"/>
              <a:t>Outcomes Without The Intervention</a:t>
            </a:r>
            <a:endParaRPr lang="en-US" dirty="0"/>
          </a:p>
        </p:txBody>
      </p:sp>
      <p:sp>
        <p:nvSpPr>
          <p:cNvPr id="3" name="Content Placeholder 2"/>
          <p:cNvSpPr>
            <a:spLocks noGrp="1"/>
          </p:cNvSpPr>
          <p:nvPr>
            <p:ph idx="1"/>
          </p:nvPr>
        </p:nvSpPr>
        <p:spPr>
          <a:xfrm>
            <a:off x="77987" y="1502487"/>
            <a:ext cx="8923965" cy="5204490"/>
          </a:xfrm>
        </p:spPr>
        <p:txBody>
          <a:bodyPr>
            <a:normAutofit/>
          </a:bodyPr>
          <a:lstStyle/>
          <a:p>
            <a:r>
              <a:rPr lang="en-US" dirty="0" smtClean="0"/>
              <a:t>Pre-experimental Designs</a:t>
            </a:r>
            <a:endParaRPr lang="en-US" dirty="0"/>
          </a:p>
          <a:p>
            <a:pPr lvl="1"/>
            <a:r>
              <a:rPr lang="en-US" dirty="0" smtClean="0"/>
              <a:t> Pretest/Posttest   (e.g. improve depression scores) </a:t>
            </a:r>
          </a:p>
          <a:p>
            <a:pPr marL="448056" lvl="1" indent="0">
              <a:buNone/>
            </a:pPr>
            <a:r>
              <a:rPr lang="en-US" dirty="0" smtClean="0"/>
              <a:t>                 </a:t>
            </a:r>
          </a:p>
          <a:p>
            <a:pPr marL="448056" lvl="1" indent="0">
              <a:buNone/>
            </a:pPr>
            <a:r>
              <a:rPr lang="en-US" dirty="0"/>
              <a:t>	</a:t>
            </a:r>
            <a:r>
              <a:rPr lang="en-US" dirty="0" smtClean="0"/>
              <a:t>	O</a:t>
            </a:r>
            <a:r>
              <a:rPr lang="en-US" baseline="-25000" dirty="0" smtClean="0"/>
              <a:t>1</a:t>
            </a:r>
            <a:r>
              <a:rPr lang="en-US" dirty="0" smtClean="0"/>
              <a:t>   </a:t>
            </a:r>
            <a:r>
              <a:rPr lang="en-US" dirty="0"/>
              <a:t>X   </a:t>
            </a:r>
            <a:r>
              <a:rPr lang="en-US" dirty="0" smtClean="0"/>
              <a:t>O</a:t>
            </a:r>
            <a:r>
              <a:rPr lang="en-US" baseline="-25000" dirty="0" smtClean="0"/>
              <a:t>2</a:t>
            </a:r>
          </a:p>
          <a:p>
            <a:pPr marL="448056" lvl="1" indent="0">
              <a:buNone/>
            </a:pPr>
            <a:endParaRPr lang="en-US" dirty="0" smtClean="0"/>
          </a:p>
          <a:p>
            <a:pPr lvl="1"/>
            <a:r>
              <a:rPr lang="en-US" dirty="0" smtClean="0"/>
              <a:t> One shot case study  (e.g. </a:t>
            </a:r>
            <a:r>
              <a:rPr lang="en-US" dirty="0"/>
              <a:t>m</a:t>
            </a:r>
            <a:r>
              <a:rPr lang="en-US" dirty="0" smtClean="0"/>
              <a:t>ajority of clients in remission after treatment)         </a:t>
            </a:r>
          </a:p>
          <a:p>
            <a:pPr marL="448056" lvl="1" indent="0">
              <a:buNone/>
            </a:pPr>
            <a:r>
              <a:rPr lang="en-US" dirty="0"/>
              <a:t> </a:t>
            </a:r>
            <a:r>
              <a:rPr lang="en-US" dirty="0" smtClean="0"/>
              <a:t>                  </a:t>
            </a:r>
            <a:endParaRPr lang="en-US" dirty="0"/>
          </a:p>
          <a:p>
            <a:pPr marL="448056" lvl="1" indent="0">
              <a:buNone/>
            </a:pPr>
            <a:r>
              <a:rPr lang="en-US" dirty="0" smtClean="0"/>
              <a:t>		        X   O</a:t>
            </a:r>
            <a:r>
              <a:rPr lang="en-US" baseline="-25000" dirty="0" smtClean="0"/>
              <a:t>2  </a:t>
            </a:r>
            <a:endParaRPr lang="en-US" dirty="0" smtClean="0"/>
          </a:p>
        </p:txBody>
      </p:sp>
    </p:spTree>
    <p:extLst>
      <p:ext uri="{BB962C8B-B14F-4D97-AF65-F5344CB8AC3E}">
        <p14:creationId xmlns:p14="http://schemas.microsoft.com/office/powerpoint/2010/main" val="7698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57656" cy="1417638"/>
          </a:xfrm>
        </p:spPr>
        <p:txBody>
          <a:bodyPr>
            <a:noAutofit/>
          </a:bodyPr>
          <a:lstStyle/>
          <a:p>
            <a:pPr lvl="1" algn="ctr" rtl="0">
              <a:spcBef>
                <a:spcPct val="0"/>
              </a:spcBef>
            </a:pPr>
            <a:r>
              <a:rPr lang="en-US" sz="2400" dirty="0" smtClean="0">
                <a:solidFill>
                  <a:schemeClr val="tx1"/>
                </a:solidFill>
              </a:rPr>
              <a:t>Patient depression scores declined by 30% with treatment </a:t>
            </a:r>
            <a:br>
              <a:rPr lang="en-US" sz="2400" dirty="0" smtClean="0">
                <a:solidFill>
                  <a:schemeClr val="tx1"/>
                </a:solidFill>
              </a:rPr>
            </a:br>
            <a:endParaRPr lang="en-US" sz="2400" dirty="0">
              <a:solidFill>
                <a:schemeClr val="tx1"/>
              </a:solidFill>
            </a:endParaRPr>
          </a:p>
        </p:txBody>
      </p:sp>
      <p:pic>
        <p:nvPicPr>
          <p:cNvPr id="8" name="Content Placeholder 3"/>
          <p:cNvPicPr>
            <a:picLocks noGrp="1" noChangeAspect="1"/>
          </p:cNvPicPr>
          <p:nvPr>
            <p:ph idx="1"/>
          </p:nvPr>
        </p:nvPicPr>
        <p:blipFill rotWithShape="1">
          <a:blip r:embed="rId2"/>
          <a:srcRect l="5892" r="-2127" b="5621"/>
          <a:stretch/>
        </p:blipFill>
        <p:spPr>
          <a:xfrm>
            <a:off x="-1" y="991451"/>
            <a:ext cx="9324053" cy="6579501"/>
          </a:xfrm>
          <a:prstGeom prst="rect">
            <a:avLst/>
          </a:prstGeom>
        </p:spPr>
      </p:pic>
    </p:spTree>
    <p:extLst>
      <p:ext uri="{BB962C8B-B14F-4D97-AF65-F5344CB8AC3E}">
        <p14:creationId xmlns:p14="http://schemas.microsoft.com/office/powerpoint/2010/main" val="2155211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Grp="1" noChangeAspect="1"/>
          </p:cNvGraphicFramePr>
          <p:nvPr>
            <p:ph idx="4294967295"/>
            <p:extLst>
              <p:ext uri="{D42A27DB-BD31-4B8C-83A1-F6EECF244321}">
                <p14:modId xmlns:p14="http://schemas.microsoft.com/office/powerpoint/2010/main" val="1885294963"/>
              </p:ext>
            </p:extLst>
          </p:nvPr>
        </p:nvGraphicFramePr>
        <p:xfrm>
          <a:off x="0" y="274638"/>
          <a:ext cx="8688388" cy="64246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3458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32800" cy="1417638"/>
          </a:xfrm>
        </p:spPr>
        <p:txBody>
          <a:bodyPr>
            <a:normAutofit fontScale="90000"/>
          </a:bodyPr>
          <a:lstStyle/>
          <a:p>
            <a:r>
              <a:rPr lang="en-US" dirty="0" smtClean="0"/>
              <a:t>Outcomes Without The Intervention</a:t>
            </a:r>
            <a:endParaRPr lang="en-US" dirty="0"/>
          </a:p>
        </p:txBody>
      </p:sp>
      <p:sp>
        <p:nvSpPr>
          <p:cNvPr id="3" name="Content Placeholder 2"/>
          <p:cNvSpPr>
            <a:spLocks noGrp="1"/>
          </p:cNvSpPr>
          <p:nvPr>
            <p:ph idx="1"/>
          </p:nvPr>
        </p:nvSpPr>
        <p:spPr>
          <a:xfrm>
            <a:off x="0" y="809802"/>
            <a:ext cx="9144000" cy="5883846"/>
          </a:xfrm>
        </p:spPr>
        <p:txBody>
          <a:bodyPr/>
          <a:lstStyle/>
          <a:p>
            <a:pPr marL="448056" lvl="1" indent="0">
              <a:buNone/>
            </a:pPr>
            <a:endParaRPr lang="en-US" dirty="0" smtClean="0"/>
          </a:p>
          <a:p>
            <a:pPr lvl="2"/>
            <a:r>
              <a:rPr lang="en-US" sz="2800" dirty="0" smtClean="0"/>
              <a:t>Established </a:t>
            </a:r>
            <a:r>
              <a:rPr lang="en-US" sz="2800" dirty="0"/>
              <a:t>guidelines/literature</a:t>
            </a:r>
          </a:p>
          <a:p>
            <a:pPr lvl="3"/>
            <a:r>
              <a:rPr lang="en-US" sz="2400" dirty="0"/>
              <a:t>Usual Care: 29%</a:t>
            </a:r>
            <a:r>
              <a:rPr lang="en-US" sz="2400" dirty="0" smtClean="0"/>
              <a:t> with depression respond to treatment</a:t>
            </a:r>
          </a:p>
          <a:p>
            <a:pPr lvl="3"/>
            <a:r>
              <a:rPr lang="en-US" sz="2400" dirty="0"/>
              <a:t>IHC Objective: &gt;=40%</a:t>
            </a:r>
            <a:r>
              <a:rPr lang="en-US" sz="2400" dirty="0" smtClean="0"/>
              <a:t> with depression respond to treatment</a:t>
            </a:r>
            <a:endParaRPr lang="en-US" sz="2800" dirty="0" smtClean="0"/>
          </a:p>
          <a:p>
            <a:endParaRPr lang="en-US" sz="2800" dirty="0"/>
          </a:p>
        </p:txBody>
      </p:sp>
      <p:pic>
        <p:nvPicPr>
          <p:cNvPr id="4" name="Picture 3"/>
          <p:cNvPicPr>
            <a:picLocks noChangeAspect="1"/>
          </p:cNvPicPr>
          <p:nvPr/>
        </p:nvPicPr>
        <p:blipFill>
          <a:blip r:embed="rId2"/>
          <a:stretch>
            <a:fillRect/>
          </a:stretch>
        </p:blipFill>
        <p:spPr>
          <a:xfrm>
            <a:off x="149412" y="3202394"/>
            <a:ext cx="8994588" cy="3491253"/>
          </a:xfrm>
          <a:prstGeom prst="rect">
            <a:avLst/>
          </a:prstGeom>
        </p:spPr>
      </p:pic>
    </p:spTree>
    <p:extLst>
      <p:ext uri="{BB962C8B-B14F-4D97-AF65-F5344CB8AC3E}">
        <p14:creationId xmlns:p14="http://schemas.microsoft.com/office/powerpoint/2010/main" val="2894036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2747357"/>
            <a:ext cx="7470648" cy="1143000"/>
          </a:xfrm>
        </p:spPr>
        <p:txBody>
          <a:bodyPr>
            <a:normAutofit fontScale="90000"/>
          </a:bodyPr>
          <a:lstStyle/>
          <a:p>
            <a:pPr algn="ctr"/>
            <a:r>
              <a:rPr lang="en-US" dirty="0" smtClean="0"/>
              <a:t>Metrics and Measuring Success</a:t>
            </a:r>
            <a:endParaRPr lang="en-US" dirty="0"/>
          </a:p>
        </p:txBody>
      </p:sp>
    </p:spTree>
    <p:extLst>
      <p:ext uri="{BB962C8B-B14F-4D97-AF65-F5344CB8AC3E}">
        <p14:creationId xmlns:p14="http://schemas.microsoft.com/office/powerpoint/2010/main" val="3264276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359229"/>
            <a:ext cx="8784769" cy="805542"/>
          </a:xfrm>
        </p:spPr>
        <p:txBody>
          <a:bodyPr>
            <a:normAutofit fontScale="90000"/>
          </a:bodyPr>
          <a:lstStyle/>
          <a:p>
            <a:r>
              <a:rPr lang="en-US" sz="4000" dirty="0"/>
              <a:t>How much improvement equals success</a:t>
            </a:r>
            <a:r>
              <a:rPr lang="en-US" sz="4000" dirty="0" smtClean="0"/>
              <a:t>?</a:t>
            </a:r>
            <a:endParaRPr lang="en-US" sz="3800" dirty="0"/>
          </a:p>
        </p:txBody>
      </p:sp>
      <p:sp>
        <p:nvSpPr>
          <p:cNvPr id="3" name="Content Placeholder 2"/>
          <p:cNvSpPr>
            <a:spLocks noGrp="1"/>
          </p:cNvSpPr>
          <p:nvPr>
            <p:ph idx="1"/>
          </p:nvPr>
        </p:nvSpPr>
        <p:spPr>
          <a:xfrm>
            <a:off x="359228" y="1262743"/>
            <a:ext cx="8458201" cy="5355771"/>
          </a:xfrm>
        </p:spPr>
        <p:txBody>
          <a:bodyPr/>
          <a:lstStyle/>
          <a:p>
            <a:pPr lvl="1"/>
            <a:r>
              <a:rPr lang="en-US" dirty="0" smtClean="0"/>
              <a:t>Statistically significant</a:t>
            </a:r>
          </a:p>
          <a:p>
            <a:pPr lvl="2"/>
            <a:r>
              <a:rPr lang="en-US" dirty="0" smtClean="0"/>
              <a:t>Real</a:t>
            </a:r>
          </a:p>
          <a:p>
            <a:pPr lvl="2"/>
            <a:r>
              <a:rPr lang="en-US" dirty="0" smtClean="0"/>
              <a:t>Difficult with small samples</a:t>
            </a:r>
          </a:p>
          <a:p>
            <a:pPr lvl="1"/>
            <a:r>
              <a:rPr lang="en-US" dirty="0" smtClean="0"/>
              <a:t>Substantive</a:t>
            </a:r>
          </a:p>
          <a:p>
            <a:pPr lvl="2"/>
            <a:r>
              <a:rPr lang="en-US" dirty="0" smtClean="0"/>
              <a:t>Clinically meaningful</a:t>
            </a:r>
          </a:p>
          <a:p>
            <a:pPr lvl="2"/>
            <a:r>
              <a:rPr lang="en-US" dirty="0" smtClean="0"/>
              <a:t>Effect size-Cohen’s </a:t>
            </a:r>
            <a:r>
              <a:rPr lang="en-US" dirty="0" err="1" smtClean="0"/>
              <a:t>d</a:t>
            </a:r>
            <a:endParaRPr lang="en-US" dirty="0" smtClean="0"/>
          </a:p>
          <a:p>
            <a:pPr lvl="3"/>
            <a:r>
              <a:rPr lang="en-US" dirty="0" smtClean="0"/>
              <a:t>Small effect (8%)</a:t>
            </a:r>
          </a:p>
          <a:p>
            <a:pPr lvl="3"/>
            <a:r>
              <a:rPr lang="en-US" dirty="0" smtClean="0"/>
              <a:t>Medium effect (19%)</a:t>
            </a:r>
          </a:p>
          <a:p>
            <a:pPr lvl="3"/>
            <a:r>
              <a:rPr lang="en-US" dirty="0" smtClean="0"/>
              <a:t>Large effect (29%)</a:t>
            </a:r>
          </a:p>
        </p:txBody>
      </p:sp>
      <p:pic>
        <p:nvPicPr>
          <p:cNvPr id="5" name="Picture 4"/>
          <p:cNvPicPr>
            <a:picLocks noChangeAspect="1" noChangeArrowheads="1"/>
          </p:cNvPicPr>
          <p:nvPr/>
        </p:nvPicPr>
        <p:blipFill>
          <a:blip r:embed="rId3">
            <a:grayscl/>
          </a:blip>
          <a:srcRect/>
          <a:stretch>
            <a:fillRect/>
          </a:stretch>
        </p:blipFill>
        <p:spPr bwMode="auto">
          <a:xfrm>
            <a:off x="5837026" y="3635829"/>
            <a:ext cx="2980403" cy="2833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Cohen’s d=Effect Size</a:t>
            </a:r>
            <a:endParaRPr lang="en-US" dirty="0"/>
          </a:p>
        </p:txBody>
      </p:sp>
      <p:pic>
        <p:nvPicPr>
          <p:cNvPr id="4" name="Content Placeholder 3"/>
          <p:cNvPicPr>
            <a:picLocks noGrp="1" noChangeAspect="1"/>
          </p:cNvPicPr>
          <p:nvPr>
            <p:ph idx="1"/>
          </p:nvPr>
        </p:nvPicPr>
        <p:blipFill>
          <a:blip r:embed="rId2"/>
          <a:srcRect l="7538" r="7538"/>
          <a:stretch>
            <a:fillRect/>
          </a:stretch>
        </p:blipFill>
        <p:spPr>
          <a:xfrm>
            <a:off x="457200" y="1600200"/>
            <a:ext cx="7467600" cy="4525963"/>
          </a:xfrm>
        </p:spPr>
      </p:pic>
    </p:spTree>
    <p:extLst>
      <p:ext uri="{BB962C8B-B14F-4D97-AF65-F5344CB8AC3E}">
        <p14:creationId xmlns:p14="http://schemas.microsoft.com/office/powerpoint/2010/main" val="934147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Effect Size: Interpretation and Action</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No change:       </a:t>
            </a:r>
            <a:r>
              <a:rPr lang="en-US" sz="4000" b="1" i="1" dirty="0" smtClean="0">
                <a:solidFill>
                  <a:schemeClr val="accent1"/>
                </a:solidFill>
              </a:rPr>
              <a:t>T</a:t>
            </a:r>
            <a:r>
              <a:rPr lang="en-US" dirty="0" smtClean="0"/>
              <a:t>ry again</a:t>
            </a:r>
          </a:p>
          <a:p>
            <a:r>
              <a:rPr lang="en-US" dirty="0" smtClean="0"/>
              <a:t>Small effect:      </a:t>
            </a:r>
            <a:r>
              <a:rPr lang="en-US" sz="4000" b="1" i="1" dirty="0" smtClean="0">
                <a:solidFill>
                  <a:schemeClr val="accent1"/>
                </a:solidFill>
              </a:rPr>
              <a:t>E</a:t>
            </a:r>
            <a:r>
              <a:rPr lang="en-US" dirty="0" smtClean="0"/>
              <a:t>xamine </a:t>
            </a:r>
          </a:p>
          <a:p>
            <a:r>
              <a:rPr lang="en-US" dirty="0" smtClean="0"/>
              <a:t>Medium effect:  </a:t>
            </a:r>
            <a:r>
              <a:rPr lang="en-US" sz="4000" b="1" i="1" dirty="0" smtClean="0">
                <a:solidFill>
                  <a:schemeClr val="accent1"/>
                </a:solidFill>
              </a:rPr>
              <a:t>S</a:t>
            </a:r>
            <a:r>
              <a:rPr lang="en-US" dirty="0" smtClean="0"/>
              <a:t>tabilize</a:t>
            </a:r>
          </a:p>
          <a:p>
            <a:r>
              <a:rPr lang="en-US" dirty="0" smtClean="0"/>
              <a:t>Large effect:      </a:t>
            </a:r>
            <a:r>
              <a:rPr lang="en-US" sz="4000" b="1" i="1" dirty="0" smtClean="0">
                <a:solidFill>
                  <a:schemeClr val="accent1"/>
                </a:solidFill>
              </a:rPr>
              <a:t>T</a:t>
            </a:r>
            <a:r>
              <a:rPr lang="en-US" dirty="0" smtClean="0"/>
              <a:t>ell everyone!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77987" y="1600200"/>
            <a:ext cx="9066013" cy="5257800"/>
          </a:xfrm>
        </p:spPr>
        <p:txBody>
          <a:bodyPr/>
          <a:lstStyle/>
          <a:p>
            <a:r>
              <a:rPr lang="en-US" dirty="0" smtClean="0"/>
              <a:t>To identify the key components of a strong outcomes-based evaluation</a:t>
            </a:r>
          </a:p>
          <a:p>
            <a:r>
              <a:rPr lang="en-US" dirty="0" smtClean="0"/>
              <a:t>To develop a basic understanding of each step in the evaluation process</a:t>
            </a:r>
          </a:p>
          <a:p>
            <a:r>
              <a:rPr lang="en-US" dirty="0" smtClean="0"/>
              <a:t>To identify the connection between rigorous evaluations and the mission of The Patient Protection and Affordable Care Act</a:t>
            </a:r>
            <a:endParaRPr lang="en-US" dirty="0"/>
          </a:p>
        </p:txBody>
      </p:sp>
    </p:spTree>
    <p:extLst>
      <p:ext uri="{BB962C8B-B14F-4D97-AF65-F5344CB8AC3E}">
        <p14:creationId xmlns:p14="http://schemas.microsoft.com/office/powerpoint/2010/main" val="438265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dirty="0" smtClean="0"/>
              <a:t>Data</a:t>
            </a:r>
            <a:endParaRPr lang="en-US" sz="4100" dirty="0"/>
          </a:p>
        </p:txBody>
      </p:sp>
      <p:sp>
        <p:nvSpPr>
          <p:cNvPr id="3" name="Content Placeholder 2"/>
          <p:cNvSpPr>
            <a:spLocks noGrp="1"/>
          </p:cNvSpPr>
          <p:nvPr>
            <p:ph idx="1"/>
          </p:nvPr>
        </p:nvSpPr>
        <p:spPr>
          <a:xfrm>
            <a:off x="381000" y="1417639"/>
            <a:ext cx="8294914" cy="4906962"/>
          </a:xfrm>
        </p:spPr>
        <p:txBody>
          <a:bodyPr/>
          <a:lstStyle/>
          <a:p>
            <a:r>
              <a:rPr lang="en-US" dirty="0" smtClean="0"/>
              <a:t>Data Sources</a:t>
            </a:r>
          </a:p>
          <a:p>
            <a:pPr lvl="1"/>
            <a:r>
              <a:rPr lang="en-US" dirty="0" smtClean="0"/>
              <a:t>Care manager documentation</a:t>
            </a:r>
          </a:p>
          <a:p>
            <a:pPr lvl="1"/>
            <a:r>
              <a:rPr lang="en-US" dirty="0" smtClean="0"/>
              <a:t>Client surveys</a:t>
            </a:r>
          </a:p>
          <a:p>
            <a:pPr lvl="1"/>
            <a:r>
              <a:rPr lang="en-US" dirty="0" smtClean="0"/>
              <a:t>Medical records</a:t>
            </a:r>
          </a:p>
          <a:p>
            <a:r>
              <a:rPr lang="en-US" dirty="0" smtClean="0"/>
              <a:t>Data Systems</a:t>
            </a:r>
          </a:p>
          <a:p>
            <a:pPr lvl="1"/>
            <a:r>
              <a:rPr lang="en-US" dirty="0" smtClean="0"/>
              <a:t>Certified EMR/EHR</a:t>
            </a:r>
          </a:p>
          <a:p>
            <a:pPr lvl="1"/>
            <a:r>
              <a:rPr lang="en-US" dirty="0" smtClean="0"/>
              <a:t>Web-based registry (University of Washington)</a:t>
            </a:r>
          </a:p>
          <a:p>
            <a:pPr lvl="1"/>
            <a:r>
              <a:rPr lang="en-US" dirty="0" smtClean="0"/>
              <a:t>Data software (ETO, SPSS)</a:t>
            </a:r>
          </a:p>
          <a:p>
            <a:pPr lvl="1"/>
            <a:r>
              <a:rPr lang="en-US" dirty="0" smtClean="0"/>
              <a:t>Excel</a:t>
            </a:r>
          </a:p>
        </p:txBody>
      </p:sp>
      <p:sp>
        <p:nvSpPr>
          <p:cNvPr id="4" name="TextBox 3"/>
          <p:cNvSpPr txBox="1"/>
          <p:nvPr/>
        </p:nvSpPr>
        <p:spPr>
          <a:xfrm>
            <a:off x="8188052" y="486478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5834741" y="664028"/>
            <a:ext cx="2841173" cy="298903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97" y="163856"/>
            <a:ext cx="8441004" cy="1065054"/>
          </a:xfrm>
        </p:spPr>
        <p:txBody>
          <a:bodyPr>
            <a:normAutofit/>
          </a:bodyPr>
          <a:lstStyle/>
          <a:p>
            <a:r>
              <a:rPr lang="en-US" sz="4100" dirty="0" smtClean="0"/>
              <a:t>Measures</a:t>
            </a:r>
            <a:endParaRPr lang="en-US" sz="4100" dirty="0"/>
          </a:p>
        </p:txBody>
      </p:sp>
      <p:sp>
        <p:nvSpPr>
          <p:cNvPr id="3" name="Content Placeholder 2"/>
          <p:cNvSpPr>
            <a:spLocks noGrp="1"/>
          </p:cNvSpPr>
          <p:nvPr>
            <p:ph idx="1"/>
          </p:nvPr>
        </p:nvSpPr>
        <p:spPr>
          <a:xfrm>
            <a:off x="0" y="1328057"/>
            <a:ext cx="9039878" cy="5335366"/>
          </a:xfrm>
        </p:spPr>
        <p:txBody>
          <a:bodyPr>
            <a:normAutofit/>
          </a:bodyPr>
          <a:lstStyle/>
          <a:p>
            <a:r>
              <a:rPr lang="en-US" dirty="0" smtClean="0"/>
              <a:t>Considerations</a:t>
            </a:r>
          </a:p>
          <a:p>
            <a:pPr lvl="1"/>
            <a:r>
              <a:rPr lang="en-US" dirty="0" smtClean="0"/>
              <a:t>Reliability and validity </a:t>
            </a:r>
          </a:p>
          <a:p>
            <a:pPr lvl="1"/>
            <a:r>
              <a:rPr lang="en-US" dirty="0" smtClean="0"/>
              <a:t>Language</a:t>
            </a:r>
          </a:p>
          <a:p>
            <a:pPr lvl="1"/>
            <a:r>
              <a:rPr lang="en-US" dirty="0" smtClean="0"/>
              <a:t>Ease of use</a:t>
            </a:r>
          </a:p>
          <a:p>
            <a:pPr lvl="1"/>
            <a:r>
              <a:rPr lang="en-US" dirty="0" smtClean="0"/>
              <a:t>Cost</a:t>
            </a:r>
          </a:p>
          <a:p>
            <a:pPr lvl="1"/>
            <a:r>
              <a:rPr lang="en-US" dirty="0" smtClean="0"/>
              <a:t>ACA Guidelines</a:t>
            </a:r>
          </a:p>
          <a:p>
            <a:pPr lvl="2"/>
            <a:r>
              <a:rPr lang="en-US" dirty="0" smtClean="0"/>
              <a:t>Clinical Quality Measures</a:t>
            </a:r>
          </a:p>
          <a:p>
            <a:pPr lvl="2"/>
            <a:r>
              <a:rPr lang="en-US" dirty="0" smtClean="0"/>
              <a:t>Person centered</a:t>
            </a:r>
          </a:p>
          <a:p>
            <a:pPr lvl="2"/>
            <a:r>
              <a:rPr lang="en-US" dirty="0" smtClean="0"/>
              <a:t>Outcomes focused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371837" cy="1128723"/>
          </a:xfrm>
        </p:spPr>
        <p:txBody>
          <a:bodyPr/>
          <a:lstStyle/>
          <a:p>
            <a:r>
              <a:rPr lang="en-US" sz="4100" dirty="0" smtClean="0"/>
              <a:t>Measures</a:t>
            </a:r>
            <a:endParaRPr lang="en-US" sz="4100" dirty="0"/>
          </a:p>
        </p:txBody>
      </p:sp>
      <p:sp>
        <p:nvSpPr>
          <p:cNvPr id="3" name="Content Placeholder 2"/>
          <p:cNvSpPr>
            <a:spLocks noGrp="1"/>
          </p:cNvSpPr>
          <p:nvPr>
            <p:ph idx="1"/>
          </p:nvPr>
        </p:nvSpPr>
        <p:spPr>
          <a:xfrm>
            <a:off x="0" y="1128723"/>
            <a:ext cx="9144000" cy="5462213"/>
          </a:xfrm>
        </p:spPr>
        <p:txBody>
          <a:bodyPr>
            <a:normAutofit/>
          </a:bodyPr>
          <a:lstStyle/>
          <a:p>
            <a:pPr lvl="1"/>
            <a:r>
              <a:rPr lang="en-US" dirty="0" smtClean="0"/>
              <a:t>Process Measures</a:t>
            </a:r>
          </a:p>
          <a:p>
            <a:pPr lvl="2"/>
            <a:r>
              <a:rPr lang="en-US" dirty="0" smtClean="0"/>
              <a:t># clients served</a:t>
            </a:r>
          </a:p>
          <a:p>
            <a:pPr lvl="2"/>
            <a:r>
              <a:rPr lang="en-US" dirty="0" smtClean="0"/>
              <a:t>No-show rate</a:t>
            </a:r>
          </a:p>
          <a:p>
            <a:pPr lvl="2"/>
            <a:r>
              <a:rPr lang="en-US" dirty="0" smtClean="0"/>
              <a:t>% screened for particular condition (depression, smoking)</a:t>
            </a:r>
          </a:p>
          <a:p>
            <a:pPr lvl="3"/>
            <a:r>
              <a:rPr lang="en-US" dirty="0" smtClean="0"/>
              <a:t>% screened for tobacco use and if user, provided tobacco cessation information (CQM)</a:t>
            </a:r>
          </a:p>
          <a:p>
            <a:pPr lvl="2"/>
            <a:r>
              <a:rPr lang="en-US" dirty="0" smtClean="0"/>
              <a:t>Average # mental health visits</a:t>
            </a:r>
          </a:p>
          <a:p>
            <a:pPr lvl="2"/>
            <a:r>
              <a:rPr lang="en-US" dirty="0"/>
              <a:t>%</a:t>
            </a:r>
            <a:r>
              <a:rPr lang="en-US" dirty="0" smtClean="0"/>
              <a:t> receiving follow-up</a:t>
            </a:r>
          </a:p>
          <a:p>
            <a:pPr lvl="3"/>
            <a:r>
              <a:rPr lang="en-US" dirty="0" smtClean="0"/>
              <a:t>% children 6-12 dispensed medication for ADHD who had one follow-up visit with practitioner in 30 day initiation phase (CQM)</a:t>
            </a:r>
          </a:p>
          <a:p>
            <a:pPr lvl="2"/>
            <a:r>
              <a:rPr lang="en-US" dirty="0" smtClean="0"/>
              <a:t>Medication compliance</a:t>
            </a:r>
          </a:p>
          <a:p>
            <a:pPr lvl="2"/>
            <a:r>
              <a:rPr lang="en-US" dirty="0" smtClean="0"/>
              <a:t>Integration</a:t>
            </a:r>
          </a:p>
          <a:p>
            <a:pPr lvl="3"/>
            <a:r>
              <a:rPr lang="en-US" dirty="0" smtClean="0"/>
              <a:t>Behavioral Health Integration Capacity Assessment (BHICA)</a:t>
            </a:r>
          </a:p>
          <a:p>
            <a:pPr marL="448056" lvl="1" indent="0">
              <a:buNone/>
            </a:pP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078710"/>
          </a:xfrm>
        </p:spPr>
        <p:txBody>
          <a:bodyPr/>
          <a:lstStyle/>
          <a:p>
            <a:r>
              <a:rPr lang="en-US" dirty="0" smtClean="0"/>
              <a:t>Measures</a:t>
            </a:r>
            <a:endParaRPr lang="en-US" dirty="0"/>
          </a:p>
        </p:txBody>
      </p:sp>
      <p:sp>
        <p:nvSpPr>
          <p:cNvPr id="3" name="Content Placeholder 2"/>
          <p:cNvSpPr>
            <a:spLocks noGrp="1"/>
          </p:cNvSpPr>
          <p:nvPr>
            <p:ph idx="1"/>
          </p:nvPr>
        </p:nvSpPr>
        <p:spPr>
          <a:xfrm>
            <a:off x="163865" y="1078710"/>
            <a:ext cx="8794081" cy="5779290"/>
          </a:xfrm>
        </p:spPr>
        <p:txBody>
          <a:bodyPr>
            <a:normAutofit fontScale="85000" lnSpcReduction="10000"/>
          </a:bodyPr>
          <a:lstStyle/>
          <a:p>
            <a:r>
              <a:rPr lang="en-US" dirty="0" smtClean="0"/>
              <a:t>Outcome Measures</a:t>
            </a:r>
          </a:p>
          <a:p>
            <a:pPr lvl="1"/>
            <a:r>
              <a:rPr lang="en-US" dirty="0" smtClean="0"/>
              <a:t>Depression (adults)</a:t>
            </a:r>
            <a:endParaRPr lang="en-US" dirty="0"/>
          </a:p>
          <a:p>
            <a:pPr lvl="2"/>
            <a:r>
              <a:rPr lang="en-US" dirty="0"/>
              <a:t>PHQ-</a:t>
            </a:r>
            <a:r>
              <a:rPr lang="en-US" dirty="0" smtClean="0"/>
              <a:t>9, </a:t>
            </a:r>
            <a:r>
              <a:rPr lang="en-US" dirty="0"/>
              <a:t>Beck (21 items</a:t>
            </a:r>
            <a:r>
              <a:rPr lang="en-US" dirty="0" smtClean="0"/>
              <a:t>), CES-D (20 items)</a:t>
            </a:r>
            <a:endParaRPr lang="en-US" dirty="0"/>
          </a:p>
          <a:p>
            <a:pPr lvl="1"/>
            <a:r>
              <a:rPr lang="en-US" dirty="0"/>
              <a:t>Anxiety (adults)</a:t>
            </a:r>
          </a:p>
          <a:p>
            <a:pPr lvl="2"/>
            <a:r>
              <a:rPr lang="en-US" dirty="0"/>
              <a:t>GAD (7 items)</a:t>
            </a:r>
          </a:p>
          <a:p>
            <a:pPr lvl="1"/>
            <a:r>
              <a:rPr lang="en-US" dirty="0" smtClean="0"/>
              <a:t>Child/Adolescent </a:t>
            </a:r>
            <a:r>
              <a:rPr lang="en-US" dirty="0"/>
              <a:t>mental health/development</a:t>
            </a:r>
          </a:p>
          <a:p>
            <a:pPr lvl="2"/>
            <a:r>
              <a:rPr lang="en-US" dirty="0" smtClean="0"/>
              <a:t>PHQ-A (11-17), Vanderbilt </a:t>
            </a:r>
            <a:r>
              <a:rPr lang="en-US" dirty="0"/>
              <a:t>(ADHD), Ages and Stages, BERS-2</a:t>
            </a:r>
          </a:p>
          <a:p>
            <a:pPr lvl="1"/>
            <a:r>
              <a:rPr lang="en-US" dirty="0"/>
              <a:t>Quality of life </a:t>
            </a:r>
            <a:endParaRPr lang="en-US" dirty="0" smtClean="0"/>
          </a:p>
          <a:p>
            <a:pPr lvl="2"/>
            <a:r>
              <a:rPr lang="en-US" dirty="0"/>
              <a:t>Duke Health Profile (17 items), SF-</a:t>
            </a:r>
            <a:r>
              <a:rPr lang="en-US" dirty="0" smtClean="0"/>
              <a:t>12, employment, empowerment</a:t>
            </a:r>
          </a:p>
          <a:p>
            <a:pPr lvl="1"/>
            <a:r>
              <a:rPr lang="en-US" dirty="0"/>
              <a:t>Health (e.g. blood pressure, cholesterol, </a:t>
            </a:r>
            <a:r>
              <a:rPr lang="en-US" dirty="0" smtClean="0"/>
              <a:t>HbA1c, BMI)</a:t>
            </a:r>
            <a:endParaRPr lang="en-US" dirty="0"/>
          </a:p>
          <a:p>
            <a:pPr lvl="1"/>
            <a:r>
              <a:rPr lang="en-US" dirty="0"/>
              <a:t>Health behaviors (e.g. smoking, drinking, diet</a:t>
            </a:r>
            <a:r>
              <a:rPr lang="en-US" dirty="0" smtClean="0"/>
              <a:t>)</a:t>
            </a:r>
            <a:endParaRPr lang="en-US" dirty="0"/>
          </a:p>
          <a:p>
            <a:pPr lvl="1"/>
            <a:r>
              <a:rPr lang="en-US" dirty="0" smtClean="0"/>
              <a:t>Primary </a:t>
            </a:r>
            <a:r>
              <a:rPr lang="en-US" dirty="0"/>
              <a:t>care use </a:t>
            </a:r>
          </a:p>
          <a:p>
            <a:pPr lvl="2"/>
            <a:r>
              <a:rPr lang="en-US" dirty="0"/>
              <a:t>PCP visits, ER visits</a:t>
            </a:r>
          </a:p>
          <a:p>
            <a:pPr lvl="1"/>
            <a:r>
              <a:rPr lang="en-US" dirty="0"/>
              <a:t>SAMHSA-HRSA </a:t>
            </a:r>
            <a:r>
              <a:rPr lang="en-US" dirty="0" smtClean="0"/>
              <a:t>website (e.g. pain, trauma, drug/alcohol)</a:t>
            </a:r>
            <a:endParaRPr lang="en-US" dirty="0"/>
          </a:p>
          <a:p>
            <a:pPr lvl="2"/>
            <a:r>
              <a:rPr lang="en-US" dirty="0"/>
              <a:t>http://</a:t>
            </a:r>
            <a:r>
              <a:rPr lang="en-US" dirty="0" err="1"/>
              <a:t>www.integration.samhsa.gov</a:t>
            </a:r>
            <a:r>
              <a:rPr lang="en-US" dirty="0"/>
              <a:t>/clinical-practice/screening-tools</a:t>
            </a:r>
          </a:p>
          <a:p>
            <a:endParaRPr lang="en-US" dirty="0"/>
          </a:p>
        </p:txBody>
      </p:sp>
    </p:spTree>
    <p:extLst>
      <p:ext uri="{BB962C8B-B14F-4D97-AF65-F5344CB8AC3E}">
        <p14:creationId xmlns:p14="http://schemas.microsoft.com/office/powerpoint/2010/main" val="27326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22539"/>
            <a:ext cx="8175172" cy="1214249"/>
          </a:xfrm>
        </p:spPr>
        <p:txBody>
          <a:bodyPr>
            <a:normAutofit/>
          </a:bodyPr>
          <a:lstStyle/>
          <a:p>
            <a:r>
              <a:rPr lang="en-US" sz="4100" dirty="0" smtClean="0"/>
              <a:t>Measures: Other Considerations</a:t>
            </a:r>
            <a:endParaRPr lang="en-US" sz="4100" dirty="0"/>
          </a:p>
        </p:txBody>
      </p:sp>
      <p:sp>
        <p:nvSpPr>
          <p:cNvPr id="3" name="Content Placeholder 2"/>
          <p:cNvSpPr>
            <a:spLocks noGrp="1"/>
          </p:cNvSpPr>
          <p:nvPr>
            <p:ph idx="1"/>
          </p:nvPr>
        </p:nvSpPr>
        <p:spPr>
          <a:xfrm>
            <a:off x="457199" y="1091711"/>
            <a:ext cx="8352387" cy="5766290"/>
          </a:xfrm>
        </p:spPr>
        <p:txBody>
          <a:bodyPr/>
          <a:lstStyle/>
          <a:p>
            <a:r>
              <a:rPr lang="en-US" dirty="0" smtClean="0"/>
              <a:t>Consumer Satisfaction/Experience</a:t>
            </a:r>
          </a:p>
          <a:p>
            <a:r>
              <a:rPr lang="en-US" dirty="0" smtClean="0"/>
              <a:t>Identifying program strengths/limitations</a:t>
            </a:r>
          </a:p>
          <a:p>
            <a:pPr lvl="1"/>
            <a:r>
              <a:rPr lang="en-US" dirty="0" smtClean="0"/>
              <a:t>Qualitative Methods</a:t>
            </a:r>
          </a:p>
          <a:p>
            <a:pPr lvl="1"/>
            <a:r>
              <a:rPr lang="en-US" dirty="0" smtClean="0"/>
              <a:t>Subgroup Analysis (race/ethnicity, sex, primary language, disability status)</a:t>
            </a:r>
          </a:p>
          <a:p>
            <a:r>
              <a:rPr lang="en-US" dirty="0" smtClean="0"/>
              <a:t>Unintended consequences</a:t>
            </a:r>
          </a:p>
          <a:p>
            <a:endParaRPr lang="en-US" dirty="0" smtClean="0"/>
          </a:p>
        </p:txBody>
      </p:sp>
      <p:pic>
        <p:nvPicPr>
          <p:cNvPr id="5" name="Picture 4"/>
          <p:cNvPicPr>
            <a:picLocks noChangeAspect="1"/>
          </p:cNvPicPr>
          <p:nvPr/>
        </p:nvPicPr>
        <p:blipFill>
          <a:blip r:embed="rId2">
            <a:grayscl/>
          </a:blip>
          <a:stretch>
            <a:fillRect/>
          </a:stretch>
        </p:blipFill>
        <p:spPr>
          <a:xfrm>
            <a:off x="625723" y="4200123"/>
            <a:ext cx="3698000" cy="2336523"/>
          </a:xfrm>
          <a:prstGeom prst="rect">
            <a:avLst/>
          </a:prstGeom>
        </p:spPr>
      </p:pic>
      <p:pic>
        <p:nvPicPr>
          <p:cNvPr id="7" name="Picture 9"/>
          <p:cNvPicPr>
            <a:picLocks noChangeAspect="1" noChangeArrowheads="1"/>
          </p:cNvPicPr>
          <p:nvPr/>
        </p:nvPicPr>
        <p:blipFill>
          <a:blip r:embed="rId3">
            <a:grayscl/>
          </a:blip>
          <a:srcRect/>
          <a:stretch>
            <a:fillRect/>
          </a:stretch>
        </p:blipFill>
        <p:spPr bwMode="auto">
          <a:xfrm>
            <a:off x="4822371" y="4200123"/>
            <a:ext cx="3799116" cy="23365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9702" b="9702"/>
          <a:stretch>
            <a:fillRect/>
          </a:stretch>
        </p:blipFill>
        <p:spPr>
          <a:xfrm>
            <a:off x="-1" y="3910104"/>
            <a:ext cx="4300438" cy="2947896"/>
          </a:xfrm>
        </p:spPr>
      </p:pic>
      <p:pic>
        <p:nvPicPr>
          <p:cNvPr id="4" name="Picture 3"/>
          <p:cNvPicPr>
            <a:picLocks noChangeAspect="1"/>
          </p:cNvPicPr>
          <p:nvPr/>
        </p:nvPicPr>
        <p:blipFill>
          <a:blip r:embed="rId3"/>
          <a:stretch>
            <a:fillRect/>
          </a:stretch>
        </p:blipFill>
        <p:spPr>
          <a:xfrm>
            <a:off x="0" y="-77979"/>
            <a:ext cx="9144000" cy="3988083"/>
          </a:xfrm>
          <a:prstGeom prst="rect">
            <a:avLst/>
          </a:prstGeom>
        </p:spPr>
      </p:pic>
      <p:pic>
        <p:nvPicPr>
          <p:cNvPr id="6" name="Picture 5"/>
          <p:cNvPicPr>
            <a:picLocks noChangeAspect="1"/>
          </p:cNvPicPr>
          <p:nvPr/>
        </p:nvPicPr>
        <p:blipFill>
          <a:blip r:embed="rId4"/>
          <a:stretch>
            <a:fillRect/>
          </a:stretch>
        </p:blipFill>
        <p:spPr>
          <a:xfrm>
            <a:off x="4300437" y="3910104"/>
            <a:ext cx="4843563" cy="2947896"/>
          </a:xfrm>
          <a:prstGeom prst="rect">
            <a:avLst/>
          </a:prstGeom>
        </p:spPr>
      </p:pic>
    </p:spTree>
    <p:extLst>
      <p:ext uri="{BB962C8B-B14F-4D97-AF65-F5344CB8AC3E}">
        <p14:creationId xmlns:p14="http://schemas.microsoft.com/office/powerpoint/2010/main" val="3043908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smtClean="0"/>
              <a:t>Analysis/Reporting</a:t>
            </a:r>
            <a:endParaRPr lang="en-US" sz="4100" dirty="0"/>
          </a:p>
        </p:txBody>
      </p:sp>
      <p:sp>
        <p:nvSpPr>
          <p:cNvPr id="3" name="Content Placeholder 2"/>
          <p:cNvSpPr>
            <a:spLocks noGrp="1"/>
          </p:cNvSpPr>
          <p:nvPr>
            <p:ph idx="1"/>
          </p:nvPr>
        </p:nvSpPr>
        <p:spPr>
          <a:xfrm>
            <a:off x="457200" y="1417638"/>
            <a:ext cx="7467600" cy="5179105"/>
          </a:xfrm>
        </p:spPr>
        <p:txBody>
          <a:bodyPr>
            <a:normAutofit/>
          </a:bodyPr>
          <a:lstStyle/>
          <a:p>
            <a:r>
              <a:rPr lang="en-US" dirty="0" smtClean="0"/>
              <a:t>External</a:t>
            </a:r>
          </a:p>
          <a:p>
            <a:pPr lvl="1"/>
            <a:r>
              <a:rPr lang="en-US" dirty="0" smtClean="0"/>
              <a:t>Expertise</a:t>
            </a:r>
          </a:p>
          <a:p>
            <a:pPr lvl="1"/>
            <a:r>
              <a:rPr lang="en-US" dirty="0" smtClean="0"/>
              <a:t>Objectivity</a:t>
            </a:r>
          </a:p>
          <a:p>
            <a:pPr lvl="1"/>
            <a:r>
              <a:rPr lang="en-US" dirty="0" smtClean="0"/>
              <a:t>Communication</a:t>
            </a:r>
          </a:p>
          <a:p>
            <a:r>
              <a:rPr lang="en-US" dirty="0" smtClean="0"/>
              <a:t>Internal</a:t>
            </a:r>
          </a:p>
          <a:p>
            <a:pPr lvl="1"/>
            <a:r>
              <a:rPr lang="en-US" dirty="0"/>
              <a:t>Conflict of interest</a:t>
            </a:r>
          </a:p>
          <a:p>
            <a:pPr lvl="1"/>
            <a:r>
              <a:rPr lang="en-US" dirty="0"/>
              <a:t>Expertise</a:t>
            </a:r>
          </a:p>
          <a:p>
            <a:pPr lvl="1"/>
            <a:r>
              <a:rPr lang="en-US" dirty="0"/>
              <a:t>Shared goals</a:t>
            </a:r>
          </a:p>
          <a:p>
            <a:pPr lvl="1"/>
            <a:r>
              <a:rPr lang="en-US" dirty="0"/>
              <a:t>Response </a:t>
            </a:r>
            <a:r>
              <a:rPr lang="en-US" dirty="0" smtClean="0"/>
              <a:t>time</a:t>
            </a:r>
          </a:p>
        </p:txBody>
      </p:sp>
      <p:pic>
        <p:nvPicPr>
          <p:cNvPr id="5" name="Picture 4"/>
          <p:cNvPicPr>
            <a:picLocks noChangeAspect="1"/>
          </p:cNvPicPr>
          <p:nvPr/>
        </p:nvPicPr>
        <p:blipFill>
          <a:blip r:embed="rId2"/>
          <a:stretch>
            <a:fillRect/>
          </a:stretch>
        </p:blipFill>
        <p:spPr>
          <a:xfrm>
            <a:off x="6540285" y="1526498"/>
            <a:ext cx="2222716" cy="2370591"/>
          </a:xfrm>
          <a:prstGeom prst="rect">
            <a:avLst/>
          </a:prstGeom>
        </p:spPr>
      </p:pic>
      <p:pic>
        <p:nvPicPr>
          <p:cNvPr id="7" name="Picture 6"/>
          <p:cNvPicPr>
            <a:picLocks noChangeAspect="1"/>
          </p:cNvPicPr>
          <p:nvPr/>
        </p:nvPicPr>
        <p:blipFill>
          <a:blip r:embed="rId3"/>
          <a:stretch>
            <a:fillRect/>
          </a:stretch>
        </p:blipFill>
        <p:spPr>
          <a:xfrm>
            <a:off x="4041547" y="1525942"/>
            <a:ext cx="2453795" cy="237114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253657"/>
          </a:xfrm>
        </p:spPr>
        <p:txBody>
          <a:bodyPr/>
          <a:lstStyle/>
          <a:p>
            <a:r>
              <a:rPr lang="en-US" dirty="0" smtClean="0"/>
              <a:t>Analysis and Reporting</a:t>
            </a:r>
            <a:endParaRPr lang="en-US" dirty="0"/>
          </a:p>
        </p:txBody>
      </p:sp>
      <p:sp>
        <p:nvSpPr>
          <p:cNvPr id="3" name="Content Placeholder 2"/>
          <p:cNvSpPr>
            <a:spLocks noGrp="1"/>
          </p:cNvSpPr>
          <p:nvPr>
            <p:ph idx="1"/>
          </p:nvPr>
        </p:nvSpPr>
        <p:spPr>
          <a:xfrm>
            <a:off x="457200" y="1253657"/>
            <a:ext cx="8686800" cy="5604343"/>
          </a:xfrm>
        </p:spPr>
        <p:txBody>
          <a:bodyPr/>
          <a:lstStyle/>
          <a:p>
            <a:r>
              <a:rPr lang="en-US" dirty="0" smtClean="0"/>
              <a:t>Create actionable report and process</a:t>
            </a:r>
          </a:p>
          <a:p>
            <a:pPr lvl="1"/>
            <a:r>
              <a:rPr lang="en-US" dirty="0" smtClean="0"/>
              <a:t>Interpret</a:t>
            </a:r>
          </a:p>
          <a:p>
            <a:pPr lvl="1"/>
            <a:r>
              <a:rPr lang="en-US" dirty="0" smtClean="0"/>
              <a:t>Distribute</a:t>
            </a:r>
          </a:p>
          <a:p>
            <a:pPr lvl="1"/>
            <a:r>
              <a:rPr lang="en-US" dirty="0" smtClean="0"/>
              <a:t>Apply</a:t>
            </a:r>
          </a:p>
          <a:p>
            <a:pPr lvl="2"/>
            <a:r>
              <a:rPr lang="en-US" dirty="0" smtClean="0"/>
              <a:t>What needs improvement?</a:t>
            </a:r>
          </a:p>
          <a:p>
            <a:pPr lvl="2"/>
            <a:r>
              <a:rPr lang="en-US" dirty="0" smtClean="0"/>
              <a:t>What needs reinforcement?</a:t>
            </a:r>
            <a:endParaRPr lang="en-US" dirty="0"/>
          </a:p>
        </p:txBody>
      </p:sp>
      <p:pic>
        <p:nvPicPr>
          <p:cNvPr id="5" name="Picture 4"/>
          <p:cNvPicPr>
            <a:picLocks noChangeAspect="1"/>
          </p:cNvPicPr>
          <p:nvPr/>
        </p:nvPicPr>
        <p:blipFill>
          <a:blip r:embed="rId2"/>
          <a:stretch>
            <a:fillRect/>
          </a:stretch>
        </p:blipFill>
        <p:spPr>
          <a:xfrm>
            <a:off x="4746080" y="4478240"/>
            <a:ext cx="4397920" cy="2379760"/>
          </a:xfrm>
          <a:prstGeom prst="rect">
            <a:avLst/>
          </a:prstGeom>
        </p:spPr>
      </p:pic>
      <p:pic>
        <p:nvPicPr>
          <p:cNvPr id="7" name="Picture 6"/>
          <p:cNvPicPr>
            <a:picLocks noChangeAspect="1"/>
          </p:cNvPicPr>
          <p:nvPr/>
        </p:nvPicPr>
        <p:blipFill>
          <a:blip r:embed="rId3"/>
          <a:stretch>
            <a:fillRect/>
          </a:stretch>
        </p:blipFill>
        <p:spPr>
          <a:xfrm>
            <a:off x="-1" y="4478239"/>
            <a:ext cx="4746081" cy="2379759"/>
          </a:xfrm>
          <a:prstGeom prst="rect">
            <a:avLst/>
          </a:prstGeom>
        </p:spPr>
      </p:pic>
    </p:spTree>
    <p:extLst>
      <p:ext uri="{BB962C8B-B14F-4D97-AF65-F5344CB8AC3E}">
        <p14:creationId xmlns:p14="http://schemas.microsoft.com/office/powerpoint/2010/main" val="2766670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0"/>
            <a:ext cx="8870417" cy="1417638"/>
          </a:xfrm>
        </p:spPr>
        <p:txBody>
          <a:bodyPr>
            <a:normAutofit fontScale="90000"/>
          </a:bodyPr>
          <a:lstStyle/>
          <a:p>
            <a:r>
              <a:rPr lang="en-US" dirty="0" smtClean="0"/>
              <a:t>Summary: #</a:t>
            </a:r>
            <a:r>
              <a:rPr lang="en-US" dirty="0" err="1" smtClean="0"/>
              <a:t>Isitover</a:t>
            </a:r>
            <a:r>
              <a:rPr lang="en-US" dirty="0" smtClean="0"/>
              <a:t>? #</a:t>
            </a:r>
            <a:r>
              <a:rPr lang="en-US" dirty="0" err="1" smtClean="0"/>
              <a:t>Whatdidshesay</a:t>
            </a:r>
            <a:r>
              <a:rPr lang="en-US" dirty="0" smtClean="0"/>
              <a:t>?</a:t>
            </a:r>
            <a:endParaRPr lang="en-US" dirty="0"/>
          </a:p>
        </p:txBody>
      </p:sp>
      <p:pic>
        <p:nvPicPr>
          <p:cNvPr id="4" name="Content Placeholder 3"/>
          <p:cNvPicPr>
            <a:picLocks noGrp="1" noChangeAspect="1"/>
          </p:cNvPicPr>
          <p:nvPr>
            <p:ph idx="1"/>
          </p:nvPr>
        </p:nvPicPr>
        <p:blipFill>
          <a:blip r:embed="rId2"/>
          <a:srcRect t="26363" b="26363"/>
          <a:stretch>
            <a:fillRect/>
          </a:stretch>
        </p:blipFill>
        <p:spPr>
          <a:xfrm>
            <a:off x="112889" y="1597981"/>
            <a:ext cx="4803515" cy="5060271"/>
          </a:xfrm>
        </p:spPr>
      </p:pic>
      <p:pic>
        <p:nvPicPr>
          <p:cNvPr id="5" name="Picture 4"/>
          <p:cNvPicPr>
            <a:picLocks noChangeAspect="1"/>
          </p:cNvPicPr>
          <p:nvPr/>
        </p:nvPicPr>
        <p:blipFill>
          <a:blip r:embed="rId3"/>
          <a:stretch>
            <a:fillRect/>
          </a:stretch>
        </p:blipFill>
        <p:spPr>
          <a:xfrm>
            <a:off x="4650099" y="1417638"/>
            <a:ext cx="4493900" cy="5440362"/>
          </a:xfrm>
          <a:prstGeom prst="rect">
            <a:avLst/>
          </a:prstGeom>
        </p:spPr>
      </p:pic>
      <p:pic>
        <p:nvPicPr>
          <p:cNvPr id="6" name="Picture 5"/>
          <p:cNvPicPr>
            <a:picLocks noChangeAspect="1"/>
          </p:cNvPicPr>
          <p:nvPr/>
        </p:nvPicPr>
        <p:blipFill>
          <a:blip r:embed="rId2"/>
          <a:stretch>
            <a:fillRect/>
          </a:stretch>
        </p:blipFill>
        <p:spPr>
          <a:xfrm>
            <a:off x="112889" y="1417638"/>
            <a:ext cx="4537210" cy="5240613"/>
          </a:xfrm>
          <a:prstGeom prst="rect">
            <a:avLst/>
          </a:prstGeom>
        </p:spPr>
      </p:pic>
    </p:spTree>
    <p:extLst>
      <p:ext uri="{BB962C8B-B14F-4D97-AF65-F5344CB8AC3E}">
        <p14:creationId xmlns:p14="http://schemas.microsoft.com/office/powerpoint/2010/main" val="38651534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5940654" cy="1417638"/>
          </a:xfrm>
        </p:spPr>
        <p:txBody>
          <a:bodyPr/>
          <a:lstStyle/>
          <a:p>
            <a:r>
              <a:rPr lang="en-US" dirty="0" smtClean="0"/>
              <a:t>Evaluation </a:t>
            </a:r>
            <a:endParaRPr lang="en-US" dirty="0"/>
          </a:p>
        </p:txBody>
      </p:sp>
      <p:sp>
        <p:nvSpPr>
          <p:cNvPr id="3" name="Content Placeholder 2"/>
          <p:cNvSpPr>
            <a:spLocks noGrp="1"/>
          </p:cNvSpPr>
          <p:nvPr>
            <p:ph idx="1"/>
          </p:nvPr>
        </p:nvSpPr>
        <p:spPr>
          <a:xfrm>
            <a:off x="1" y="1417638"/>
            <a:ext cx="9143999" cy="5440361"/>
          </a:xfrm>
        </p:spPr>
        <p:txBody>
          <a:bodyPr>
            <a:normAutofit/>
          </a:bodyPr>
          <a:lstStyle/>
          <a:p>
            <a:r>
              <a:rPr lang="en-US" dirty="0" smtClean="0"/>
              <a:t>Document program goals</a:t>
            </a:r>
          </a:p>
          <a:p>
            <a:r>
              <a:rPr lang="en-US" dirty="0" smtClean="0"/>
              <a:t>Turn goals into evaluation questions</a:t>
            </a:r>
          </a:p>
          <a:p>
            <a:r>
              <a:rPr lang="en-US" dirty="0" smtClean="0"/>
              <a:t>Measure processes and outcomes</a:t>
            </a:r>
          </a:p>
          <a:p>
            <a:pPr lvl="1"/>
            <a:r>
              <a:rPr lang="en-US" dirty="0" smtClean="0"/>
              <a:t>Really, measure outcomes</a:t>
            </a:r>
          </a:p>
          <a:p>
            <a:r>
              <a:rPr lang="en-US" dirty="0" smtClean="0"/>
              <a:t>Start with 1-2 key measures for each</a:t>
            </a:r>
          </a:p>
          <a:p>
            <a:r>
              <a:rPr lang="en-US" dirty="0" smtClean="0"/>
              <a:t>Gather baseline/comparison data pre/post</a:t>
            </a:r>
          </a:p>
          <a:p>
            <a:r>
              <a:rPr lang="en-US" dirty="0" smtClean="0"/>
              <a:t>Gather intervention data pre/post</a:t>
            </a:r>
          </a:p>
          <a:p>
            <a:r>
              <a:rPr lang="en-US" dirty="0" smtClean="0"/>
              <a:t>Compare difference in two groups</a:t>
            </a:r>
          </a:p>
          <a:p>
            <a:pPr marL="704088" lvl="2" indent="-384048">
              <a:buSzPct val="80000"/>
              <a:buFont typeface="Wingdings 2"/>
              <a:buChar char=""/>
            </a:pPr>
            <a:r>
              <a:rPr lang="en-US" dirty="0"/>
              <a:t>Small, medium, or large effect</a:t>
            </a:r>
            <a:r>
              <a:rPr lang="en-US" dirty="0" smtClean="0"/>
              <a:t>?</a:t>
            </a:r>
          </a:p>
          <a:p>
            <a:r>
              <a:rPr lang="en-US" dirty="0" smtClean="0"/>
              <a:t>Share findings and use them</a:t>
            </a:r>
          </a:p>
        </p:txBody>
      </p:sp>
      <p:pic>
        <p:nvPicPr>
          <p:cNvPr id="4" name="Picture 3"/>
          <p:cNvPicPr>
            <a:picLocks noChangeAspect="1"/>
          </p:cNvPicPr>
          <p:nvPr/>
        </p:nvPicPr>
        <p:blipFill>
          <a:blip r:embed="rId2"/>
          <a:stretch>
            <a:fillRect/>
          </a:stretch>
        </p:blipFill>
        <p:spPr>
          <a:xfrm>
            <a:off x="3031783" y="0"/>
            <a:ext cx="6112217" cy="1417638"/>
          </a:xfrm>
          <a:prstGeom prst="rect">
            <a:avLst/>
          </a:prstGeom>
        </p:spPr>
      </p:pic>
    </p:spTree>
    <p:extLst>
      <p:ext uri="{BB962C8B-B14F-4D97-AF65-F5344CB8AC3E}">
        <p14:creationId xmlns:p14="http://schemas.microsoft.com/office/powerpoint/2010/main" val="11415726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646"/>
            <a:ext cx="7467600" cy="826209"/>
          </a:xfrm>
        </p:spPr>
        <p:txBody>
          <a:bodyPr/>
          <a:lstStyle/>
          <a:p>
            <a:r>
              <a:rPr lang="en-US" sz="4100" dirty="0" smtClean="0"/>
              <a:t>Introduction</a:t>
            </a:r>
            <a:endParaRPr lang="en-US" sz="4100" dirty="0"/>
          </a:p>
        </p:txBody>
      </p:sp>
      <p:sp>
        <p:nvSpPr>
          <p:cNvPr id="3" name="Content Placeholder 2"/>
          <p:cNvSpPr>
            <a:spLocks noGrp="1"/>
          </p:cNvSpPr>
          <p:nvPr>
            <p:ph idx="1"/>
          </p:nvPr>
        </p:nvSpPr>
        <p:spPr>
          <a:xfrm>
            <a:off x="363070" y="1600200"/>
            <a:ext cx="8244233" cy="4800600"/>
          </a:xfrm>
        </p:spPr>
        <p:txBody>
          <a:bodyPr>
            <a:normAutofit/>
          </a:bodyPr>
          <a:lstStyle/>
          <a:p>
            <a:pPr marL="36576" indent="0">
              <a:buNone/>
            </a:pPr>
            <a:r>
              <a:rPr lang="en-US" dirty="0" smtClean="0"/>
              <a:t>Dr. Toni Watt-Professor</a:t>
            </a:r>
          </a:p>
          <a:p>
            <a:pPr lvl="1"/>
            <a:r>
              <a:rPr lang="en-US" dirty="0" smtClean="0"/>
              <a:t>Evaluation Research </a:t>
            </a:r>
          </a:p>
          <a:p>
            <a:pPr lvl="2"/>
            <a:r>
              <a:rPr lang="en-US" dirty="0" smtClean="0"/>
              <a:t>Business/Advertising</a:t>
            </a:r>
          </a:p>
          <a:p>
            <a:pPr lvl="2"/>
            <a:r>
              <a:rPr lang="en-US" dirty="0" smtClean="0"/>
              <a:t>Health</a:t>
            </a:r>
          </a:p>
          <a:p>
            <a:pPr lvl="3"/>
            <a:r>
              <a:rPr lang="en-US" dirty="0" smtClean="0"/>
              <a:t>Mental and Physical Health</a:t>
            </a:r>
          </a:p>
          <a:p>
            <a:pPr lvl="3"/>
            <a:r>
              <a:rPr lang="en-US" dirty="0" smtClean="0"/>
              <a:t>Child Health</a:t>
            </a:r>
            <a:endParaRPr lang="en-US" dirty="0"/>
          </a:p>
          <a:p>
            <a:pPr lvl="1"/>
            <a:r>
              <a:rPr lang="en-US" dirty="0" smtClean="0"/>
              <a:t>Integrated Health Care (IHC) Evaluation</a:t>
            </a:r>
          </a:p>
          <a:p>
            <a:pPr lvl="2"/>
            <a:r>
              <a:rPr lang="en-US" dirty="0" smtClean="0"/>
              <a:t>Adult and pediatric programs in Texas</a:t>
            </a:r>
          </a:p>
          <a:p>
            <a:pPr lvl="2"/>
            <a:r>
              <a:rPr lang="en-US" dirty="0" smtClean="0"/>
              <a:t>Variety of IHC models and populations</a:t>
            </a:r>
          </a:p>
          <a:p>
            <a:pPr lvl="1"/>
            <a:r>
              <a:rPr lang="en-US" dirty="0" smtClean="0"/>
              <a:t>Academic Research</a:t>
            </a:r>
          </a:p>
          <a:p>
            <a:pPr lvl="2"/>
            <a:endParaRPr lang="en-US" dirty="0" smtClean="0"/>
          </a:p>
          <a:p>
            <a:pPr lvl="2"/>
            <a:endParaRPr lang="en-US" dirty="0"/>
          </a:p>
        </p:txBody>
      </p:sp>
      <p:sp>
        <p:nvSpPr>
          <p:cNvPr id="7" name="TextBox 6"/>
          <p:cNvSpPr txBox="1"/>
          <p:nvPr/>
        </p:nvSpPr>
        <p:spPr>
          <a:xfrm>
            <a:off x="8218714" y="1296855"/>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2"/>
          <a:stretch>
            <a:fillRect/>
          </a:stretch>
        </p:blipFill>
        <p:spPr>
          <a:xfrm>
            <a:off x="5188858" y="0"/>
            <a:ext cx="3955142" cy="366485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96" y="0"/>
            <a:ext cx="8732461" cy="924612"/>
          </a:xfrm>
        </p:spPr>
        <p:txBody>
          <a:bodyPr>
            <a:normAutofit/>
          </a:bodyPr>
          <a:lstStyle/>
          <a:p>
            <a:pPr algn="ctr"/>
            <a:r>
              <a:rPr lang="en-US" sz="4100" dirty="0" smtClean="0"/>
              <a:t>Create an Evaluation Culture</a:t>
            </a:r>
            <a:endParaRPr lang="en-US" sz="4100" dirty="0"/>
          </a:p>
        </p:txBody>
      </p:sp>
      <p:sp>
        <p:nvSpPr>
          <p:cNvPr id="3" name="Content Placeholder 2"/>
          <p:cNvSpPr>
            <a:spLocks noGrp="1"/>
          </p:cNvSpPr>
          <p:nvPr>
            <p:ph idx="1"/>
          </p:nvPr>
        </p:nvSpPr>
        <p:spPr>
          <a:xfrm>
            <a:off x="15452" y="924611"/>
            <a:ext cx="9128548" cy="5774171"/>
          </a:xfrm>
        </p:spPr>
        <p:txBody>
          <a:bodyPr>
            <a:normAutofit/>
          </a:bodyPr>
          <a:lstStyle/>
          <a:p>
            <a:r>
              <a:rPr lang="en-US" dirty="0" smtClean="0"/>
              <a:t>Commitment </a:t>
            </a:r>
          </a:p>
          <a:p>
            <a:r>
              <a:rPr lang="en-US" dirty="0" smtClean="0"/>
              <a:t>Capacity </a:t>
            </a:r>
          </a:p>
          <a:p>
            <a:r>
              <a:rPr lang="en-US" dirty="0" smtClean="0"/>
              <a:t>Change</a:t>
            </a:r>
            <a:endParaRPr lang="en-US" sz="2195" dirty="0" smtClean="0"/>
          </a:p>
          <a:p>
            <a:pPr marL="448056" lvl="1" indent="0">
              <a:buNone/>
            </a:pPr>
            <a:r>
              <a:rPr lang="en-US" sz="2195" dirty="0" smtClean="0"/>
              <a:t>“Success is inevitable. There is no such thing as failure, only feedback.”, </a:t>
            </a:r>
            <a:r>
              <a:rPr lang="en-US" sz="2395" i="1" dirty="0" smtClean="0">
                <a:solidFill>
                  <a:schemeClr val="accent1"/>
                </a:solidFill>
              </a:rPr>
              <a:t>Michael J. Gelb</a:t>
            </a:r>
          </a:p>
          <a:p>
            <a:pPr marL="448056" lvl="1" indent="0">
              <a:buNone/>
            </a:pPr>
            <a:r>
              <a:rPr lang="en-US" sz="2195" dirty="0" smtClean="0"/>
              <a:t>“Other times, you're doing some piece of work and suddenly you get feedback that tells you that you have touched something that is very alive in the cosmos.” </a:t>
            </a:r>
            <a:r>
              <a:rPr lang="en-US" sz="2195" dirty="0"/>
              <a:t> </a:t>
            </a:r>
            <a:r>
              <a:rPr lang="en-US" sz="2395" i="1" dirty="0" smtClean="0">
                <a:solidFill>
                  <a:schemeClr val="accent1"/>
                </a:solidFill>
              </a:rPr>
              <a:t>Leonard </a:t>
            </a:r>
            <a:r>
              <a:rPr lang="en-US" sz="2395" i="1" dirty="0" err="1" smtClean="0">
                <a:solidFill>
                  <a:schemeClr val="accent1"/>
                </a:solidFill>
              </a:rPr>
              <a:t>Nimoy</a:t>
            </a:r>
            <a:endParaRPr lang="en-US" sz="2395" dirty="0" smtClean="0">
              <a:solidFill>
                <a:schemeClr val="accent1"/>
              </a:solidFill>
            </a:endParaRPr>
          </a:p>
          <a:p>
            <a:endParaRPr lang="en-US" dirty="0"/>
          </a:p>
        </p:txBody>
      </p:sp>
      <p:pic>
        <p:nvPicPr>
          <p:cNvPr id="4" name="Picture 8"/>
          <p:cNvPicPr>
            <a:picLocks noChangeAspect="1" noChangeArrowheads="1"/>
          </p:cNvPicPr>
          <p:nvPr/>
        </p:nvPicPr>
        <p:blipFill>
          <a:blip r:embed="rId2"/>
          <a:srcRect/>
          <a:stretch>
            <a:fillRect/>
          </a:stretch>
        </p:blipFill>
        <p:spPr bwMode="auto">
          <a:xfrm>
            <a:off x="4754957" y="4538439"/>
            <a:ext cx="4389044" cy="231956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15451" y="4538439"/>
            <a:ext cx="4739505" cy="2319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 Aim of the ACA</a:t>
            </a:r>
            <a:endParaRPr lang="en-US" dirty="0"/>
          </a:p>
        </p:txBody>
      </p:sp>
      <p:sp>
        <p:nvSpPr>
          <p:cNvPr id="3" name="Content Placeholder 2"/>
          <p:cNvSpPr>
            <a:spLocks noGrp="1"/>
          </p:cNvSpPr>
          <p:nvPr>
            <p:ph idx="1"/>
          </p:nvPr>
        </p:nvSpPr>
        <p:spPr>
          <a:xfrm>
            <a:off x="457200" y="1180830"/>
            <a:ext cx="8544752" cy="4945334"/>
          </a:xfrm>
        </p:spPr>
        <p:txBody>
          <a:bodyPr/>
          <a:lstStyle/>
          <a:p>
            <a:pPr>
              <a:buNone/>
            </a:pPr>
            <a:endParaRPr lang="en-US" dirty="0" smtClean="0"/>
          </a:p>
          <a:p>
            <a:pPr lvl="0"/>
            <a:r>
              <a:rPr lang="en-US" dirty="0" smtClean="0"/>
              <a:t>improving the patient experience of care</a:t>
            </a:r>
          </a:p>
          <a:p>
            <a:pPr lvl="0"/>
            <a:r>
              <a:rPr lang="en-US" dirty="0" smtClean="0"/>
              <a:t>improving the health of the population</a:t>
            </a:r>
          </a:p>
          <a:p>
            <a:pPr lvl="0"/>
            <a:r>
              <a:rPr lang="en-US" dirty="0" smtClean="0"/>
              <a:t>reducing the per capita cost of healthcare</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2836"/>
            <a:ext cx="7467600" cy="1683328"/>
          </a:xfrm>
        </p:spPr>
        <p:txBody>
          <a:bodyPr>
            <a:normAutofit fontScale="90000"/>
          </a:bodyPr>
          <a:lstStyle/>
          <a:p>
            <a:pPr lvl="2" algn="l" rtl="0">
              <a:spcBef>
                <a:spcPct val="0"/>
              </a:spcBef>
            </a:pPr>
            <a:r>
              <a:rPr lang="en-US" sz="4100" dirty="0" smtClean="0">
                <a:solidFill>
                  <a:schemeClr val="tx1"/>
                </a:solidFill>
              </a:rPr>
              <a:t>Next Steps:</a:t>
            </a:r>
            <a:br>
              <a:rPr lang="en-US" sz="4100" dirty="0" smtClean="0">
                <a:solidFill>
                  <a:schemeClr val="tx1"/>
                </a:solidFill>
              </a:rPr>
            </a:br>
            <a:r>
              <a:rPr lang="en-US" sz="2800" dirty="0" smtClean="0">
                <a:solidFill>
                  <a:schemeClr val="tx1"/>
                </a:solidFill>
              </a:rPr>
              <a:t>Please Complete Evaluations and Feedback Forms</a:t>
            </a:r>
            <a:br>
              <a:rPr lang="en-US" sz="2800" dirty="0" smtClean="0">
                <a:solidFill>
                  <a:schemeClr val="tx1"/>
                </a:solidFill>
              </a:rPr>
            </a:br>
            <a:endParaRPr lang="en-US" sz="4100" dirty="0">
              <a:solidFill>
                <a:schemeClr val="tx1"/>
              </a:solidFill>
            </a:endParaRPr>
          </a:p>
        </p:txBody>
      </p:sp>
      <p:pic>
        <p:nvPicPr>
          <p:cNvPr id="6" name="Picture 5"/>
          <p:cNvPicPr>
            <a:picLocks noChangeAspect="1"/>
          </p:cNvPicPr>
          <p:nvPr/>
        </p:nvPicPr>
        <p:blipFill>
          <a:blip r:embed="rId2"/>
          <a:stretch>
            <a:fillRect/>
          </a:stretch>
        </p:blipFill>
        <p:spPr>
          <a:xfrm>
            <a:off x="0" y="2917469"/>
            <a:ext cx="4434130" cy="3365434"/>
          </a:xfrm>
          <a:prstGeom prst="rect">
            <a:avLst/>
          </a:prstGeom>
        </p:spPr>
      </p:pic>
      <p:pic>
        <p:nvPicPr>
          <p:cNvPr id="7" name="Picture 6"/>
          <p:cNvPicPr>
            <a:picLocks noChangeAspect="1"/>
          </p:cNvPicPr>
          <p:nvPr/>
        </p:nvPicPr>
        <p:blipFill>
          <a:blip r:embed="rId3"/>
          <a:stretch>
            <a:fillRect/>
          </a:stretch>
        </p:blipFill>
        <p:spPr>
          <a:xfrm flipH="1">
            <a:off x="4434130" y="2917469"/>
            <a:ext cx="4709868" cy="336543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175171" cy="1143000"/>
          </a:xfrm>
        </p:spPr>
        <p:txBody>
          <a:bodyPr>
            <a:normAutofit/>
          </a:bodyPr>
          <a:lstStyle/>
          <a:p>
            <a:pPr algn="ctr"/>
            <a:r>
              <a:rPr lang="en-US" sz="4100" dirty="0" smtClean="0"/>
              <a:t>Thank You!</a:t>
            </a:r>
            <a:endParaRPr lang="en-US" sz="4100" dirty="0"/>
          </a:p>
        </p:txBody>
      </p:sp>
      <p:pic>
        <p:nvPicPr>
          <p:cNvPr id="4" name="Picture 3"/>
          <p:cNvPicPr>
            <a:picLocks noChangeAspect="1"/>
          </p:cNvPicPr>
          <p:nvPr/>
        </p:nvPicPr>
        <p:blipFill>
          <a:blip r:embed="rId2"/>
          <a:stretch>
            <a:fillRect/>
          </a:stretch>
        </p:blipFill>
        <p:spPr>
          <a:xfrm>
            <a:off x="935846" y="1600203"/>
            <a:ext cx="7479339" cy="4678360"/>
          </a:xfrm>
          <a:prstGeom prst="rect">
            <a:avLst/>
          </a:prstGeom>
        </p:spPr>
      </p:pic>
      <p:sp>
        <p:nvSpPr>
          <p:cNvPr id="5" name="Content Placeholder 2"/>
          <p:cNvSpPr txBox="1">
            <a:spLocks/>
          </p:cNvSpPr>
          <p:nvPr/>
        </p:nvSpPr>
        <p:spPr>
          <a:xfrm>
            <a:off x="674914" y="4626429"/>
            <a:ext cx="7957456" cy="1652134"/>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ld Main"/>
          <p:cNvPicPr>
            <a:picLocks noGrp="1" noChangeAspect="1" noChangeArrowheads="1"/>
          </p:cNvPicPr>
          <p:nvPr>
            <p:ph idx="1"/>
          </p:nvPr>
        </p:nvPicPr>
        <p:blipFill>
          <a:blip r:embed="rId2">
            <a:alphaModFix/>
            <a:extLst>
              <a:ext uri="{BEBA8EAE-BF5A-486C-A8C5-ECC9F3942E4B}">
                <a14:imgProps xmlns:a14="http://schemas.microsoft.com/office/drawing/2010/main">
                  <a14:imgLayer r:embed="rId3">
                    <a14:imgEffect>
                      <a14:sharpenSoften amount="50000"/>
                    </a14:imgEffect>
                  </a14:imgLayer>
                </a14:imgProps>
              </a:ext>
            </a:extLst>
          </a:blip>
          <a:srcRect t="14692" b="14692"/>
          <a:stretch>
            <a:fillRect/>
          </a:stretch>
        </p:blipFill>
        <p:spPr bwMode="auto">
          <a:xfrm>
            <a:off x="2155825" y="696913"/>
            <a:ext cx="5386388" cy="3803650"/>
          </a:xfrm>
          <a:prstGeom prst="rect">
            <a:avLst/>
          </a:prstGeom>
          <a:noFill/>
          <a:ln w="9525">
            <a:noFill/>
            <a:miter lim="800000"/>
            <a:headEnd/>
            <a:tailEnd/>
          </a:ln>
        </p:spPr>
      </p:pic>
      <p:sp>
        <p:nvSpPr>
          <p:cNvPr id="5" name="TextBox 4"/>
          <p:cNvSpPr txBox="1"/>
          <p:nvPr/>
        </p:nvSpPr>
        <p:spPr>
          <a:xfrm>
            <a:off x="1254565" y="1254654"/>
            <a:ext cx="6985295" cy="646331"/>
          </a:xfrm>
          <a:prstGeom prst="rect">
            <a:avLst/>
          </a:prstGeom>
          <a:noFill/>
        </p:spPr>
        <p:txBody>
          <a:bodyPr wrap="square" rtlCol="0">
            <a:spAutoFit/>
          </a:bodyPr>
          <a:lstStyle/>
          <a:p>
            <a:pPr algn="ctr"/>
            <a:endParaRPr lang="en-US" sz="3600" b="1" dirty="0">
              <a:solidFill>
                <a:schemeClr val="bg1"/>
              </a:solidFill>
            </a:endParaRPr>
          </a:p>
        </p:txBody>
      </p:sp>
      <p:sp>
        <p:nvSpPr>
          <p:cNvPr id="6" name="Rectangle 5"/>
          <p:cNvSpPr/>
          <p:nvPr/>
        </p:nvSpPr>
        <p:spPr>
          <a:xfrm>
            <a:off x="2286000" y="2967335"/>
            <a:ext cx="4572000" cy="369332"/>
          </a:xfrm>
          <a:prstGeom prst="rect">
            <a:avLst/>
          </a:prstGeom>
        </p:spPr>
        <p:txBody>
          <a:bodyPr>
            <a:spAutoFit/>
          </a:bodyPr>
          <a:lstStyle/>
          <a:p>
            <a:pPr algn="ctr"/>
            <a:endParaRPr lang="en-US" b="1" dirty="0">
              <a:solidFill>
                <a:schemeClr val="bg1"/>
              </a:solidFill>
            </a:endParaRPr>
          </a:p>
        </p:txBody>
      </p:sp>
      <p:sp>
        <p:nvSpPr>
          <p:cNvPr id="7" name="TextBox 6"/>
          <p:cNvSpPr txBox="1"/>
          <p:nvPr/>
        </p:nvSpPr>
        <p:spPr>
          <a:xfrm>
            <a:off x="4816911" y="5591729"/>
            <a:ext cx="184666" cy="369332"/>
          </a:xfrm>
          <a:prstGeom prst="rect">
            <a:avLst/>
          </a:prstGeom>
          <a:noFill/>
        </p:spPr>
        <p:txBody>
          <a:bodyPr wrap="none" rtlCol="0">
            <a:spAutoFit/>
          </a:bodyPr>
          <a:lstStyle/>
          <a:p>
            <a:endParaRPr lang="en-US" dirty="0"/>
          </a:p>
        </p:txBody>
      </p:sp>
      <p:sp>
        <p:nvSpPr>
          <p:cNvPr id="9" name="TextBox 8"/>
          <p:cNvSpPr txBox="1"/>
          <p:nvPr/>
        </p:nvSpPr>
        <p:spPr>
          <a:xfrm>
            <a:off x="2090942" y="4910189"/>
            <a:ext cx="5451937" cy="2308324"/>
          </a:xfrm>
          <a:prstGeom prst="rect">
            <a:avLst/>
          </a:prstGeom>
          <a:noFill/>
        </p:spPr>
        <p:txBody>
          <a:bodyPr wrap="square" rtlCol="0">
            <a:spAutoFit/>
          </a:bodyPr>
          <a:lstStyle/>
          <a:p>
            <a:pPr algn="ctr"/>
            <a:r>
              <a:rPr lang="en-US" sz="3600" b="1" dirty="0">
                <a:solidFill>
                  <a:srgbClr val="C99830"/>
                </a:solidFill>
              </a:rPr>
              <a:t>Toni Watt</a:t>
            </a:r>
          </a:p>
          <a:p>
            <a:pPr algn="ctr"/>
            <a:r>
              <a:rPr lang="en-US" sz="3600" b="1" dirty="0">
                <a:solidFill>
                  <a:srgbClr val="C99830"/>
                </a:solidFill>
              </a:rPr>
              <a:t>(512) 245-3287</a:t>
            </a:r>
          </a:p>
          <a:p>
            <a:pPr algn="ctr"/>
            <a:r>
              <a:rPr lang="en-US" sz="3600" b="1" dirty="0">
                <a:solidFill>
                  <a:srgbClr val="C99830"/>
                </a:solidFill>
              </a:rPr>
              <a:t>tw15@txstate.edu</a:t>
            </a:r>
          </a:p>
          <a:p>
            <a:endParaRPr lang="en-US" sz="3600" dirty="0"/>
          </a:p>
        </p:txBody>
      </p:sp>
    </p:spTree>
    <p:extLst>
      <p:ext uri="{BB962C8B-B14F-4D97-AF65-F5344CB8AC3E}">
        <p14:creationId xmlns:p14="http://schemas.microsoft.com/office/powerpoint/2010/main" val="2556515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514" b="1514"/>
          <a:stretch>
            <a:fillRect/>
          </a:stretch>
        </p:blipFill>
        <p:spPr>
          <a:xfrm>
            <a:off x="0" y="0"/>
            <a:ext cx="9144000" cy="6647175"/>
          </a:xfrm>
        </p:spPr>
      </p:pic>
    </p:spTree>
    <p:extLst>
      <p:ext uri="{BB962C8B-B14F-4D97-AF65-F5344CB8AC3E}">
        <p14:creationId xmlns:p14="http://schemas.microsoft.com/office/powerpoint/2010/main" val="756562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smtClean="0"/>
              <a:t>Inner research nerd or mark </a:t>
            </a:r>
            <a:r>
              <a:rPr lang="en-US" dirty="0" err="1" smtClean="0"/>
              <a:t>wahlberg</a:t>
            </a:r>
            <a:r>
              <a:rPr lang="en-US" dirty="0" smtClean="0"/>
              <a:t> picture</a:t>
            </a:r>
            <a:endParaRPr lang="en-US"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333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smtClean="0"/>
              <a:t>Why Evaluate?</a:t>
            </a:r>
            <a:endParaRPr lang="en-US" sz="4100" dirty="0"/>
          </a:p>
        </p:txBody>
      </p:sp>
      <p:sp>
        <p:nvSpPr>
          <p:cNvPr id="3" name="Content Placeholder 2"/>
          <p:cNvSpPr>
            <a:spLocks noGrp="1"/>
          </p:cNvSpPr>
          <p:nvPr>
            <p:ph idx="1"/>
          </p:nvPr>
        </p:nvSpPr>
        <p:spPr/>
        <p:txBody>
          <a:bodyPr/>
          <a:lstStyle/>
          <a:p>
            <a:r>
              <a:rPr lang="en-US" dirty="0" smtClean="0"/>
              <a:t>Feedback Loop</a:t>
            </a:r>
          </a:p>
          <a:p>
            <a:r>
              <a:rPr lang="en-US" dirty="0" smtClean="0"/>
              <a:t>Documentation </a:t>
            </a:r>
          </a:p>
          <a:p>
            <a:r>
              <a:rPr lang="en-US" dirty="0" smtClean="0"/>
              <a:t>Dissemination</a:t>
            </a:r>
          </a:p>
          <a:p>
            <a:r>
              <a:rPr lang="en-US" dirty="0" smtClean="0"/>
              <a:t> ACA Alignment</a:t>
            </a:r>
          </a:p>
          <a:p>
            <a:endParaRPr lang="en-US" dirty="0" smtClean="0"/>
          </a:p>
        </p:txBody>
      </p:sp>
      <p:pic>
        <p:nvPicPr>
          <p:cNvPr id="6" name="Picture 5"/>
          <p:cNvPicPr>
            <a:picLocks noChangeAspect="1"/>
          </p:cNvPicPr>
          <p:nvPr/>
        </p:nvPicPr>
        <p:blipFill>
          <a:blip r:embed="rId2"/>
          <a:stretch>
            <a:fillRect/>
          </a:stretch>
        </p:blipFill>
        <p:spPr>
          <a:xfrm>
            <a:off x="4723798" y="1682125"/>
            <a:ext cx="4021274" cy="487939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2747357"/>
            <a:ext cx="7470648" cy="1143000"/>
          </a:xfrm>
        </p:spPr>
        <p:txBody>
          <a:bodyPr/>
          <a:lstStyle/>
          <a:p>
            <a:pPr algn="ctr"/>
            <a:r>
              <a:rPr lang="en-US" dirty="0" smtClean="0"/>
              <a:t>The Evaluation Process</a:t>
            </a:r>
            <a:endParaRPr lang="en-US" dirty="0"/>
          </a:p>
        </p:txBody>
      </p:sp>
    </p:spTree>
    <p:extLst>
      <p:ext uri="{BB962C8B-B14F-4D97-AF65-F5344CB8AC3E}">
        <p14:creationId xmlns:p14="http://schemas.microsoft.com/office/powerpoint/2010/main" val="312755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Planning- First Step</a:t>
            </a:r>
            <a:endParaRPr lang="en-US" dirty="0"/>
          </a:p>
        </p:txBody>
      </p:sp>
      <p:sp>
        <p:nvSpPr>
          <p:cNvPr id="3" name="Content Placeholder 2"/>
          <p:cNvSpPr>
            <a:spLocks noGrp="1"/>
          </p:cNvSpPr>
          <p:nvPr>
            <p:ph idx="1"/>
          </p:nvPr>
        </p:nvSpPr>
        <p:spPr/>
        <p:txBody>
          <a:bodyPr/>
          <a:lstStyle/>
          <a:p>
            <a:r>
              <a:rPr lang="en-US" dirty="0" smtClean="0"/>
              <a:t>What are you trying to do?</a:t>
            </a:r>
          </a:p>
          <a:p>
            <a:r>
              <a:rPr lang="en-US" dirty="0" smtClean="0"/>
              <a:t>Logic Model</a:t>
            </a:r>
          </a:p>
        </p:txBody>
      </p:sp>
      <p:pic>
        <p:nvPicPr>
          <p:cNvPr id="8" name="Picture 7"/>
          <p:cNvPicPr>
            <a:picLocks noChangeAspect="1"/>
          </p:cNvPicPr>
          <p:nvPr/>
        </p:nvPicPr>
        <p:blipFill>
          <a:blip r:embed="rId2"/>
          <a:stretch>
            <a:fillRect/>
          </a:stretch>
        </p:blipFill>
        <p:spPr>
          <a:xfrm>
            <a:off x="0" y="3167710"/>
            <a:ext cx="9144000" cy="369028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4613</TotalTime>
  <Words>1150</Words>
  <Application>Microsoft Office PowerPoint</Application>
  <PresentationFormat>On-screen Show (4:3)</PresentationFormat>
  <Paragraphs>304</Paragraphs>
  <Slides>44</Slides>
  <Notes>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Technic</vt:lpstr>
      <vt:lpstr> Rebooting Evaluation:  From Tedious Exercise to Essential Change Agent </vt:lpstr>
      <vt:lpstr> Behavioral Health  Affordable Care Act (BHACA) Initiative  April 2014 </vt:lpstr>
      <vt:lpstr>Objectives</vt:lpstr>
      <vt:lpstr>Introduction</vt:lpstr>
      <vt:lpstr>PowerPoint Presentation</vt:lpstr>
      <vt:lpstr>PowerPoint Presentation</vt:lpstr>
      <vt:lpstr>Why Evaluate?</vt:lpstr>
      <vt:lpstr>The Evaluation Process</vt:lpstr>
      <vt:lpstr>Evaluation Planning- First Step</vt:lpstr>
      <vt:lpstr>PowerPoint Presentation</vt:lpstr>
      <vt:lpstr>PowerPoint Presentation</vt:lpstr>
      <vt:lpstr>PowerPoint Presentation</vt:lpstr>
      <vt:lpstr>Evaluation Plan</vt:lpstr>
      <vt:lpstr>Evaluation Goals and Outcomes</vt:lpstr>
      <vt:lpstr>Evaluation Goals and Objectives</vt:lpstr>
      <vt:lpstr>IHC: Processes and Outcomes Across 5 Sites in Texas</vt:lpstr>
      <vt:lpstr>Evaluation Objectives</vt:lpstr>
      <vt:lpstr>Evaluation Objectives</vt:lpstr>
      <vt:lpstr>Evaluation Design</vt:lpstr>
      <vt:lpstr>Experimental Design:  Outcome Without The Intervention </vt:lpstr>
      <vt:lpstr>Outcomes Without The Intervention </vt:lpstr>
      <vt:lpstr>Outcomes Without The Intervention</vt:lpstr>
      <vt:lpstr>Patient depression scores declined by 30% with treatment  </vt:lpstr>
      <vt:lpstr>PowerPoint Presentation</vt:lpstr>
      <vt:lpstr>Outcomes Without The Intervention</vt:lpstr>
      <vt:lpstr>Metrics and Measuring Success</vt:lpstr>
      <vt:lpstr>How much improvement equals success?</vt:lpstr>
      <vt:lpstr>Cohen’s d=Effect Size</vt:lpstr>
      <vt:lpstr>Effect Size: Interpretation and Action</vt:lpstr>
      <vt:lpstr>Data</vt:lpstr>
      <vt:lpstr>Measures</vt:lpstr>
      <vt:lpstr>Measures</vt:lpstr>
      <vt:lpstr>Measures</vt:lpstr>
      <vt:lpstr>Measures: Other Considerations</vt:lpstr>
      <vt:lpstr>PowerPoint Presentation</vt:lpstr>
      <vt:lpstr>Analysis/Reporting</vt:lpstr>
      <vt:lpstr>Analysis and Reporting</vt:lpstr>
      <vt:lpstr>Summary: #Isitover? #Whatdidshesay?</vt:lpstr>
      <vt:lpstr>Evaluation </vt:lpstr>
      <vt:lpstr>Create an Evaluation Culture</vt:lpstr>
      <vt:lpstr>Triple Aim of the ACA</vt:lpstr>
      <vt:lpstr>Next Steps: Please Complete Evaluations and Feedback Forms </vt:lpstr>
      <vt:lpstr>Thank You!</vt:lpstr>
      <vt:lpstr>PowerPoint Presentation</vt:lpstr>
    </vt:vector>
  </TitlesOfParts>
  <Company>Texas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Health Care An Introduction to Evaluation</dc:title>
  <dc:creator>Texas State User</dc:creator>
  <cp:lastModifiedBy>Alejandra Posada</cp:lastModifiedBy>
  <cp:revision>188</cp:revision>
  <cp:lastPrinted>2014-04-22T22:06:17Z</cp:lastPrinted>
  <dcterms:created xsi:type="dcterms:W3CDTF">2014-04-15T18:12:36Z</dcterms:created>
  <dcterms:modified xsi:type="dcterms:W3CDTF">2014-04-23T13:11:28Z</dcterms:modified>
</cp:coreProperties>
</file>